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8"/>
  </p:notesMasterIdLst>
  <p:sldIdLst>
    <p:sldId id="347" r:id="rId2"/>
    <p:sldId id="583" r:id="rId3"/>
    <p:sldId id="574" r:id="rId4"/>
    <p:sldId id="582" r:id="rId5"/>
    <p:sldId id="630" r:id="rId6"/>
    <p:sldId id="584" r:id="rId7"/>
    <p:sldId id="631" r:id="rId8"/>
    <p:sldId id="268" r:id="rId9"/>
    <p:sldId id="559" r:id="rId10"/>
    <p:sldId id="564" r:id="rId11"/>
    <p:sldId id="1121" r:id="rId12"/>
    <p:sldId id="424" r:id="rId13"/>
    <p:sldId id="1116" r:id="rId14"/>
    <p:sldId id="1119" r:id="rId15"/>
    <p:sldId id="1120" r:id="rId16"/>
    <p:sldId id="282" r:id="rId17"/>
    <p:sldId id="599" r:id="rId18"/>
    <p:sldId id="578" r:id="rId19"/>
    <p:sldId id="307" r:id="rId20"/>
    <p:sldId id="575" r:id="rId21"/>
    <p:sldId id="577" r:id="rId22"/>
    <p:sldId id="718" r:id="rId23"/>
    <p:sldId id="579" r:id="rId24"/>
    <p:sldId id="566" r:id="rId25"/>
    <p:sldId id="561" r:id="rId26"/>
    <p:sldId id="5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72EA"/>
    <a:srgbClr val="0042D6"/>
    <a:srgbClr val="004189"/>
    <a:srgbClr val="DB1150"/>
    <a:srgbClr val="004088"/>
    <a:srgbClr val="2151A3"/>
    <a:srgbClr val="0063AC"/>
    <a:srgbClr val="0074C8"/>
    <a:srgbClr val="0087F6"/>
    <a:srgbClr val="006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4" autoAdjust="0"/>
    <p:restoredTop sz="93737" autoAdjust="0"/>
  </p:normalViewPr>
  <p:slideViewPr>
    <p:cSldViewPr snapToGrid="0">
      <p:cViewPr varScale="1">
        <p:scale>
          <a:sx n="53" d="100"/>
          <a:sy n="53" d="100"/>
        </p:scale>
        <p:origin x="12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303E8-15FB-4D07-8BFD-BC37C8074972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8AAF9-EFA7-4636-A718-FA736CB520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Ожидания</a:t>
            </a:r>
            <a:r>
              <a:rPr lang="ru-RU" baseline="0" dirty="0"/>
              <a:t> внешних рынков!  </a:t>
            </a:r>
          </a:p>
          <a:p>
            <a:r>
              <a:rPr lang="ru-RU" baseline="0" dirty="0"/>
              <a:t>Государство = управление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3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Ожидания</a:t>
            </a:r>
            <a:r>
              <a:rPr lang="ru-RU" baseline="0" dirty="0"/>
              <a:t> внешних рынков!  </a:t>
            </a:r>
          </a:p>
          <a:p>
            <a:r>
              <a:rPr lang="ru-RU" baseline="0" dirty="0"/>
              <a:t>Государство = управление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8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Ожидания</a:t>
            </a:r>
            <a:r>
              <a:rPr lang="ru-RU" baseline="0" dirty="0"/>
              <a:t> внешних рынков!  </a:t>
            </a:r>
          </a:p>
          <a:p>
            <a:r>
              <a:rPr lang="ru-RU" baseline="0" dirty="0"/>
              <a:t>Государство = управление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5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8AAF9-EFA7-4636-A718-FA736CB5203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9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2DFB-C054-4C24-B2C8-40A5D070C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8EC6F-4FAD-487A-BA7A-B3CE5379B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B2AB1-7AF6-4FD6-8ED8-75C7B9F8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3DE7C-8919-4F6B-A2C8-B11AFFE63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F4662-A7B4-4873-86C6-FAA8598C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1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FBED-F644-4976-9BE5-6B1E1517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1F7BD-D6CB-4629-A15A-18863D309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B18B9-BBFE-4820-88DC-3F9936187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F7B07-E608-49DC-91E8-D10E4398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D5472-9968-4BA8-817A-C5C19160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7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639F4-14E4-4622-965D-B0D7C1BA5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47BFA-B332-4251-85ED-258082074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CC7A7-D9CC-44EC-8104-EC2C7A40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7A324-AB40-4E7E-9A54-BF2D801B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50A23-F39A-48BA-8D95-2038A55F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5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kfq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46583"/>
            <a:ext cx="5384800" cy="3779581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Первый уровень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Пятый уровень</a:t>
            </a:r>
          </a:p>
          <a:p>
            <a:pPr lvl="4"/>
            <a:r>
              <a:rPr lang="ru-RU"/>
              <a:t>Шестой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2346583"/>
            <a:ext cx="5384800" cy="3779581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Первый уровень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Пятый уровень</a:t>
            </a:r>
          </a:p>
          <a:p>
            <a:pPr lvl="4"/>
            <a:r>
              <a:rPr lang="ru-RU"/>
              <a:t>Шестой уровень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74357" y="247519"/>
            <a:ext cx="6208043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900" b="0" i="0" cap="none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11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E8ACD3-509F-42B0-921A-7C5BC219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pic>
        <p:nvPicPr>
          <p:cNvPr id="11" name="Graphic 4">
            <a:extLst>
              <a:ext uri="{FF2B5EF4-FFF2-40B4-BE49-F238E27FC236}">
                <a16:creationId xmlns:a16="http://schemas.microsoft.com/office/drawing/2014/main" id="{D376AE0D-3C6B-42B3-BF27-CE66F67167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934" y="224257"/>
            <a:ext cx="1617134" cy="47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9D5E3-B0D3-4635-9C21-E411563D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562" y="71556"/>
            <a:ext cx="8771238" cy="6283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0933C-2A5E-4921-A107-5B70C0F129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450850" indent="-450850"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EDF78-7194-4037-8CE9-DFDA13FB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A902A-2A66-4163-ABD5-81AA8C24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D2471-F1A6-4605-9597-EB2137002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7DA461F-982B-4875-AC16-6E1FF03D8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74738"/>
            <a:ext cx="10515600" cy="571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D5E3-B0D3-4635-9C21-E411563D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0933C-2A5E-4921-A107-5B70C0F12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EDF78-7194-4037-8CE9-DFDA13FB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A902A-2A66-4163-ABD5-81AA8C24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D2471-F1A6-4605-9597-EB2137002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4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CAD5-450D-4E09-B010-57D21AD2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1BEF3-0B33-4E0F-A4E5-0BFFB572A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A3167-DD94-4B52-A09A-545BC896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C6672-33BE-4EC7-AFFA-661321A5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28687-A7C8-4CC3-8BF4-1919A9149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9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BC0C8-1EE6-4497-B340-44FD4DFF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53971-C176-4CC3-BFD8-2842AD13F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743FF-B7DB-486A-83C3-AD3105670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6757D-2931-4F53-895F-DD0B9CE6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6681E-46A1-4F00-8A7E-0D79E690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D80BD-898C-4F8B-BB89-7E325844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6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B69AB-80FD-4EE3-A374-A6767A1A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F96F6-6BD4-40B6-9DE4-04D6033B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8EFE0-E3EC-4DAC-9778-B29932977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7493A-DC1A-4E21-9359-6B3C036B5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C0C27-DA79-4FD5-BD71-5E69052D8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520BBB-0785-4A5D-B1E6-1B6A0E1D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C8F9E1-0FC5-4285-80C9-406FE276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0FAF40-7A51-4A57-AF38-B1C438EA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1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4664-7213-45D1-9148-769944F0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E9A8F-B486-4CA2-BD0F-8244E6CA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6E2E0-D5C0-4639-9452-301473EE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AC988-2128-41AE-A109-EEAD3D41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75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99F0C4-4333-4271-964B-742E1EAA7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2A93B-714A-4692-B2DA-FB223AD1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35F4F-2DC0-4761-8F29-F298864CD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2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1254B-9619-409B-857E-1A79B19A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8B9D0-3209-4BAF-9285-A6F06EB38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10863-7C86-46DA-B453-1DB18F386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DC2E2-BCF2-4753-84D0-E76435E1D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4AF00-AE54-4A9B-B3DD-6C75A189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791C-64DC-4C28-A601-3D6DEA3D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7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20E1-325E-4B41-8211-DD3ACFE6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AC3AB-ECCD-4C98-81E1-A68ADE0DA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D0776-6B91-434B-B1BA-D93FD0C2D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CB279-27A3-491A-8EEC-F0A77959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9E7FC-1B02-4B42-B178-62B7A567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94EB3-FFFB-4405-BFE3-DE7A348B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9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A9F1C-AB97-4181-8EA6-65F8D18D2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3EA97-9A4D-41BB-85ED-34103A5E4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3EFC2-21D1-43AB-A5CE-B7F2B6A7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1615-E641-4336-8613-8C4467456FF1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A3C52-83E9-4583-9D1C-EA0D63F84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C9193-D5DD-4868-9EC5-C3374A961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A58D1-BA21-47B3-8436-F592878A83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3.sv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10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1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.wdp"/><Relationship Id="rId7" Type="http://schemas.openxmlformats.org/officeDocument/2006/relationships/image" Target="../media/image5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1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emf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microsoft.com/office/2007/relationships/hdphoto" Target="../media/hdphoto1.wdp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016718512001479" TargetMode="External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hyperlink" Target="https://www.sciencedirect.com/science/journal/00167185/43/6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sciencedirect.com/science/journal/0016718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DB59F87-2339-48F6-8132-08CCF8AA7A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/>
          <a:stretch/>
        </p:blipFill>
        <p:spPr>
          <a:xfrm>
            <a:off x="0" y="617544"/>
            <a:ext cx="12192000" cy="62731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DEBD13-5685-41C4-B174-78BEFC3AD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2" y="4370110"/>
            <a:ext cx="11842296" cy="1225899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ts val="1200"/>
              </a:spcBef>
            </a:pPr>
            <a:r>
              <a:rPr lang="ru-RU" sz="3600" b="1" dirty="0">
                <a:solidFill>
                  <a:schemeClr val="bg1"/>
                </a:solidFill>
              </a:rPr>
              <a:t>Генеративный ИИ для больших моделей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и цифровых двойников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5874" y="5537867"/>
            <a:ext cx="89188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Александр Валерьевич Бухановский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2400"/>
              </a:spcBef>
            </a:pPr>
            <a:r>
              <a:rPr lang="ru-RU" dirty="0">
                <a:solidFill>
                  <a:schemeClr val="bg1"/>
                </a:solidFill>
              </a:rPr>
              <a:t>Санкт-Петербург, 22 июня 2023</a:t>
            </a:r>
          </a:p>
        </p:txBody>
      </p:sp>
      <p:pic>
        <p:nvPicPr>
          <p:cNvPr id="6" name="Google Shape;69;p14">
            <a:extLst>
              <a:ext uri="{FF2B5EF4-FFF2-40B4-BE49-F238E27FC236}">
                <a16:creationId xmlns:a16="http://schemas.microsoft.com/office/drawing/2014/main" id="{91F87A4E-A2EB-E382-FF9B-9BCB16D0D4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259" y="709789"/>
            <a:ext cx="6707363" cy="2925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18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Какие задачи ИИ решает для цифровых двойников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CAB468-D07C-D22E-010B-4EAA140D6872}"/>
              </a:ext>
            </a:extLst>
          </p:cNvPr>
          <p:cNvSpPr txBox="1"/>
          <p:nvPr/>
        </p:nvSpPr>
        <p:spPr>
          <a:xfrm>
            <a:off x="3642931" y="889915"/>
            <a:ext cx="8484458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/>
              <a:t>Создание цифровых двойников изделия при отсутствии </a:t>
            </a:r>
            <a:r>
              <a:rPr lang="en-US" sz="2000" dirty="0"/>
              <a:t>/ </a:t>
            </a:r>
            <a:r>
              <a:rPr lang="ru-RU" sz="2000" dirty="0"/>
              <a:t>неразвитости приемлемых математических моделей: как сократить затраты на разработку и адаптацию</a:t>
            </a:r>
            <a:r>
              <a:rPr lang="en-US" sz="2000" dirty="0"/>
              <a:t>?</a:t>
            </a:r>
            <a:endParaRPr lang="ru-RU" sz="20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/>
              <a:t>Комплексирование математических моделей для цифрового двойника:  как объединить модели разных процессов и частей изделия из различных областей знания</a:t>
            </a:r>
            <a:r>
              <a:rPr lang="en-US" sz="2000" dirty="0"/>
              <a:t>?</a:t>
            </a:r>
            <a:endParaRPr lang="ru-RU" sz="20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/>
              <a:t>Цифровые двойники, «самообучающиеся» в ходе эксплуатации: как минимизировать усилия на настройку моделей, если условия работы меняют</a:t>
            </a:r>
            <a:r>
              <a:rPr lang="en-US" sz="2000" dirty="0"/>
              <a:t>c</a:t>
            </a:r>
            <a:r>
              <a:rPr lang="ru-RU" sz="2000" dirty="0"/>
              <a:t>я</a:t>
            </a:r>
            <a:r>
              <a:rPr lang="en-US" sz="2000" dirty="0"/>
              <a:t>?</a:t>
            </a:r>
            <a:endParaRPr lang="ru-RU" sz="20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/>
              <a:t>Создание цифровых двойников в ходе реинжиниринга готовых изделий: как ИИ воспроизводит неизвестную структуру на основе измеримых функций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/>
              <a:t>Генеративный дизайн цифровых двойников новых объектов и изделий: как может выглядеть оптимальный образ объекта или изделия, которого еще нет</a:t>
            </a:r>
            <a:r>
              <a:rPr lang="en-US" sz="2000" dirty="0"/>
              <a:t>?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7611D-EF38-CF06-75EA-8187D113D535}"/>
              </a:ext>
            </a:extLst>
          </p:cNvPr>
          <p:cNvSpPr txBox="1"/>
          <p:nvPr/>
        </p:nvSpPr>
        <p:spPr>
          <a:xfrm>
            <a:off x="3799406" y="6020516"/>
            <a:ext cx="825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Ускорение процессов создания и внедрения цифровых двойников в условиях дефицита высококвалифицированных кадров</a:t>
            </a:r>
            <a:r>
              <a:rPr lang="en-US" sz="2000" b="1" dirty="0"/>
              <a:t>-</a:t>
            </a:r>
            <a:r>
              <a:rPr lang="ru-RU" sz="2000" b="1" dirty="0"/>
              <a:t>«модельеров»</a:t>
            </a:r>
          </a:p>
        </p:txBody>
      </p:sp>
      <p:pic>
        <p:nvPicPr>
          <p:cNvPr id="2050" name="Picture 2" descr="Искусственный интеллект - что мы не знаем о нем – Ринок праці України">
            <a:extLst>
              <a:ext uri="{FF2B5EF4-FFF2-40B4-BE49-F238E27FC236}">
                <a16:creationId xmlns:a16="http://schemas.microsoft.com/office/drawing/2014/main" id="{ACF3E139-1D62-336F-2F72-870CF2A6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913734"/>
            <a:ext cx="3024381" cy="169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65532549-2C9A-2A6D-9EAB-F0E1A5EFA943}"/>
              </a:ext>
            </a:extLst>
          </p:cNvPr>
          <p:cNvSpPr/>
          <p:nvPr/>
        </p:nvSpPr>
        <p:spPr>
          <a:xfrm>
            <a:off x="1766399" y="2653033"/>
            <a:ext cx="316037" cy="265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0E4AC1-42C3-E4C6-B24A-67019A31A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95" y="2958485"/>
            <a:ext cx="2988224" cy="1827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9D9A2471-D3FE-ED49-EED6-A5995C916797}"/>
              </a:ext>
            </a:extLst>
          </p:cNvPr>
          <p:cNvSpPr/>
          <p:nvPr/>
        </p:nvSpPr>
        <p:spPr>
          <a:xfrm>
            <a:off x="1784477" y="4837109"/>
            <a:ext cx="316037" cy="265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7852CFC-8B2A-D372-A22B-A6EB812A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4395" y="5153251"/>
            <a:ext cx="3065465" cy="153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722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3" y="-16778"/>
            <a:ext cx="9812786" cy="815362"/>
          </a:xfrm>
          <a:prstGeom prst="rect">
            <a:avLst/>
          </a:prstGeom>
        </p:spPr>
      </p:pic>
      <p:pic>
        <p:nvPicPr>
          <p:cNvPr id="15" name="Graphic 4">
            <a:extLst>
              <a:ext uri="{FF2B5EF4-FFF2-40B4-BE49-F238E27FC236}">
                <a16:creationId xmlns:a16="http://schemas.microsoft.com/office/drawing/2014/main" id="{A08E4971-99F2-42BA-8F09-A1D502B58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323" y="219105"/>
            <a:ext cx="1617134" cy="4756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3" y="316845"/>
            <a:ext cx="9630062" cy="3161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Генеративный дизайн и его объективные боли</a:t>
            </a:r>
          </a:p>
        </p:txBody>
      </p:sp>
      <p:pic>
        <p:nvPicPr>
          <p:cNvPr id="2" name="Google Shape;69;p14">
            <a:extLst>
              <a:ext uri="{FF2B5EF4-FFF2-40B4-BE49-F238E27FC236}">
                <a16:creationId xmlns:a16="http://schemas.microsoft.com/office/drawing/2014/main" id="{DA13D12D-A06D-180B-CD67-3A2E3B6D531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379" y="91197"/>
            <a:ext cx="1655525" cy="8153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B7E6D-A472-0626-770D-55E90A1B9600}"/>
              </a:ext>
            </a:extLst>
          </p:cNvPr>
          <p:cNvSpPr txBox="1">
            <a:spLocks/>
          </p:cNvSpPr>
          <p:nvPr/>
        </p:nvSpPr>
        <p:spPr>
          <a:xfrm>
            <a:off x="24061" y="3049195"/>
            <a:ext cx="8361947" cy="39772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arenR"/>
            </a:pPr>
            <a:r>
              <a:rPr lang="ru-RU" sz="2600" b="1" dirty="0">
                <a:cs typeface="Arial" panose="020B0604020202020204" pitchFamily="34" charset="0"/>
              </a:rPr>
              <a:t>Неопределенность</a:t>
            </a:r>
            <a:r>
              <a:rPr lang="ru-RU" sz="2600" dirty="0">
                <a:cs typeface="Arial" panose="020B0604020202020204" pitchFamily="34" charset="0"/>
              </a:rPr>
              <a:t> в формулировках целевой функции и ограничений («в военное время косинус может достигать четырех </a:t>
            </a:r>
            <a:r>
              <a:rPr lang="en-US" sz="2600" dirty="0">
                <a:cs typeface="Arial" panose="020B0604020202020204" pitchFamily="34" charset="0"/>
                <a:sym typeface="Wingdings" pitchFamily="2" charset="2"/>
              </a:rPr>
              <a:t></a:t>
            </a:r>
            <a:r>
              <a:rPr lang="ru-RU" sz="2600" dirty="0">
                <a:cs typeface="Arial" panose="020B0604020202020204" pitchFamily="34" charset="0"/>
                <a:sym typeface="Wingdings" pitchFamily="2" charset="2"/>
              </a:rPr>
              <a:t>»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arenR"/>
            </a:pPr>
            <a:r>
              <a:rPr lang="ru-RU" sz="2600" b="1" dirty="0">
                <a:cs typeface="Arial" panose="020B0604020202020204" pitchFamily="34" charset="0"/>
                <a:sym typeface="Wingdings" pitchFamily="2" charset="2"/>
              </a:rPr>
              <a:t>Вычислительная и физическая ничтожность</a:t>
            </a:r>
            <a:r>
              <a:rPr lang="ru-RU" sz="2600" dirty="0">
                <a:cs typeface="Arial" panose="020B0604020202020204" pitchFamily="34" charset="0"/>
                <a:sym typeface="Wingdings" pitchFamily="2" charset="2"/>
              </a:rPr>
              <a:t> синтетических структур</a:t>
            </a:r>
            <a:endParaRPr lang="en-US" sz="2600" dirty="0"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arenR"/>
            </a:pPr>
            <a:r>
              <a:rPr lang="ru-RU" sz="2600" dirty="0">
                <a:cs typeface="Arial" panose="020B0604020202020204" pitchFamily="34" charset="0"/>
              </a:rPr>
              <a:t>Динамика воспроизводимой системы (объективное </a:t>
            </a:r>
            <a:r>
              <a:rPr lang="ru-RU" sz="2600" b="1" dirty="0">
                <a:cs typeface="Arial" panose="020B0604020202020204" pitchFamily="34" charset="0"/>
              </a:rPr>
              <a:t>отсутствие доказательства сходимости </a:t>
            </a:r>
            <a:r>
              <a:rPr lang="ru-RU" sz="2600" dirty="0">
                <a:cs typeface="Arial" panose="020B0604020202020204" pitchFamily="34" charset="0"/>
              </a:rPr>
              <a:t>алгоритма)</a:t>
            </a:r>
            <a:endParaRPr lang="en-US" sz="26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arenR"/>
            </a:pPr>
            <a:r>
              <a:rPr lang="ru-RU" sz="2600" dirty="0">
                <a:cs typeface="Arial" panose="020B0604020202020204" pitchFamily="34" charset="0"/>
              </a:rPr>
              <a:t>Отсутствие объективных </a:t>
            </a:r>
            <a:r>
              <a:rPr lang="ru-RU" sz="2600" b="1" dirty="0">
                <a:cs typeface="Arial" panose="020B0604020202020204" pitchFamily="34" charset="0"/>
              </a:rPr>
              <a:t>критериев качества (не всегда  целевая функции и ограничения в явном виде)</a:t>
            </a:r>
            <a:r>
              <a:rPr lang="en-US" sz="2600" b="1" dirty="0">
                <a:cs typeface="Arial" panose="020B0604020202020204" pitchFamily="34" charset="0"/>
              </a:rPr>
              <a:t> </a:t>
            </a:r>
            <a:endParaRPr lang="ru-RU" sz="2600" b="1" dirty="0"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arenR"/>
            </a:pPr>
            <a:r>
              <a:rPr lang="ru-RU" sz="2600" b="1" dirty="0">
                <a:cs typeface="Arial" panose="020B0604020202020204" pitchFamily="34" charset="0"/>
              </a:rPr>
              <a:t>«</a:t>
            </a:r>
            <a:r>
              <a:rPr lang="ru-RU" sz="2600" b="1" dirty="0" err="1">
                <a:cs typeface="Arial" panose="020B0604020202020204" pitchFamily="34" charset="0"/>
              </a:rPr>
              <a:t>Нежданчики</a:t>
            </a:r>
            <a:r>
              <a:rPr lang="ru-RU" sz="2600" b="1" dirty="0">
                <a:cs typeface="Arial" panose="020B0604020202020204" pitchFamily="34" charset="0"/>
              </a:rPr>
              <a:t>»:</a:t>
            </a:r>
            <a:r>
              <a:rPr lang="ru-RU" sz="2600" dirty="0">
                <a:cs typeface="Arial" panose="020B0604020202020204" pitchFamily="34" charset="0"/>
              </a:rPr>
              <a:t> эффекты сложности (</a:t>
            </a:r>
            <a:r>
              <a:rPr lang="en-US" sz="2600" dirty="0">
                <a:cs typeface="Arial" panose="020B0604020202020204" pitchFamily="34" charset="0"/>
              </a:rPr>
              <a:t>complexity)</a:t>
            </a:r>
            <a:r>
              <a:rPr lang="ru-RU" sz="2600" dirty="0">
                <a:cs typeface="Arial" panose="020B0604020202020204" pitchFamily="34" charset="0"/>
              </a:rPr>
              <a:t> – появление новых свойств системы, не следующих из генеративной логики</a:t>
            </a:r>
            <a:endParaRPr lang="ru-RU" sz="2400" dirty="0"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buAutoNum type="arabicParenR"/>
            </a:pPr>
            <a:endParaRPr lang="ru-RU" sz="2400" dirty="0">
              <a:cs typeface="Arial" panose="020B0604020202020204" pitchFamily="34" charset="0"/>
            </a:endParaRPr>
          </a:p>
        </p:txBody>
      </p:sp>
      <p:pic>
        <p:nvPicPr>
          <p:cNvPr id="4" name="Picture 4" descr="How Brands Navigate Uncertainty By Enhancing Customer Relationships">
            <a:extLst>
              <a:ext uri="{FF2B5EF4-FFF2-40B4-BE49-F238E27FC236}">
                <a16:creationId xmlns:a16="http://schemas.microsoft.com/office/drawing/2014/main" id="{82A8BD09-88BB-273C-4484-3D8B7230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6681" y="3183126"/>
            <a:ext cx="3763210" cy="3386890"/>
          </a:xfrm>
          <a:prstGeom prst="rect">
            <a:avLst/>
          </a:prstGeom>
          <a:noFill/>
        </p:spPr>
      </p:pic>
      <p:pic>
        <p:nvPicPr>
          <p:cNvPr id="5" name="Picture 4" descr="https://damassets.autodesk.net/content/dam/autodesk/www/solutions/generative-design/fy19-q2/autodesk_generative_design_benefits_optimize_manufacturing.jpg">
            <a:extLst>
              <a:ext uri="{FF2B5EF4-FFF2-40B4-BE49-F238E27FC236}">
                <a16:creationId xmlns:a16="http://schemas.microsoft.com/office/drawing/2014/main" id="{ADEAA1A5-A642-CCB7-2A8B-DBC5BB770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323" y="1028356"/>
            <a:ext cx="3786682" cy="189334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FEBD1-802E-5A32-A62E-4DC4C1374C9F}"/>
              </a:ext>
            </a:extLst>
          </p:cNvPr>
          <p:cNvSpPr txBox="1"/>
          <p:nvPr/>
        </p:nvSpPr>
        <p:spPr>
          <a:xfrm>
            <a:off x="4602079" y="1028356"/>
            <a:ext cx="7267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Генеративный дизайн – оптимизация структуры и характеристик объектов техники и технологий в условиях неопределенности и с «открытыми» ограничениями</a:t>
            </a:r>
          </a:p>
        </p:txBody>
      </p:sp>
    </p:spTree>
    <p:extLst>
      <p:ext uri="{BB962C8B-B14F-4D97-AF65-F5344CB8AC3E}">
        <p14:creationId xmlns:p14="http://schemas.microsoft.com/office/powerpoint/2010/main" val="2048071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3" y="-16778"/>
            <a:ext cx="9812786" cy="815362"/>
          </a:xfrm>
          <a:prstGeom prst="rect">
            <a:avLst/>
          </a:prstGeom>
        </p:spPr>
      </p:pic>
      <p:pic>
        <p:nvPicPr>
          <p:cNvPr id="15" name="Graphic 4">
            <a:extLst>
              <a:ext uri="{FF2B5EF4-FFF2-40B4-BE49-F238E27FC236}">
                <a16:creationId xmlns:a16="http://schemas.microsoft.com/office/drawing/2014/main" id="{A08E4971-99F2-42BA-8F09-A1D502B58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323" y="219105"/>
            <a:ext cx="1617134" cy="4756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3" y="316845"/>
            <a:ext cx="9630062" cy="3161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Генеративный дизайн парков: зонирование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730" y="1411870"/>
            <a:ext cx="10687574" cy="528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70452" y="914400"/>
            <a:ext cx="1086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Обучение алгоритма ИИ на базе успешных архитектурно-ландшафтных проектов</a:t>
            </a:r>
          </a:p>
        </p:txBody>
      </p:sp>
      <p:pic>
        <p:nvPicPr>
          <p:cNvPr id="2" name="Google Shape;69;p14">
            <a:extLst>
              <a:ext uri="{FF2B5EF4-FFF2-40B4-BE49-F238E27FC236}">
                <a16:creationId xmlns:a16="http://schemas.microsoft.com/office/drawing/2014/main" id="{DA13D12D-A06D-180B-CD67-3A2E3B6D531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379" y="91197"/>
            <a:ext cx="1655525" cy="8153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256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3" y="-16778"/>
            <a:ext cx="9812786" cy="815362"/>
          </a:xfrm>
          <a:prstGeom prst="rect">
            <a:avLst/>
          </a:prstGeom>
        </p:spPr>
      </p:pic>
      <p:pic>
        <p:nvPicPr>
          <p:cNvPr id="15" name="Graphic 4">
            <a:extLst>
              <a:ext uri="{FF2B5EF4-FFF2-40B4-BE49-F238E27FC236}">
                <a16:creationId xmlns:a16="http://schemas.microsoft.com/office/drawing/2014/main" id="{A08E4971-99F2-42BA-8F09-A1D502B58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323" y="219105"/>
            <a:ext cx="1617134" cy="4756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3" y="316845"/>
            <a:ext cx="9630062" cy="3161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Генеративный дизайн парков: инфраструктура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1CE042-6C54-B0E1-0D91-6B91366FAC3C}"/>
              </a:ext>
            </a:extLst>
          </p:cNvPr>
          <p:cNvGrpSpPr/>
          <p:nvPr/>
        </p:nvGrpSpPr>
        <p:grpSpPr>
          <a:xfrm>
            <a:off x="334045" y="1071522"/>
            <a:ext cx="3330034" cy="1345130"/>
            <a:chOff x="2089071" y="5648081"/>
            <a:chExt cx="2983785" cy="1086094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F46CD279-FD70-F6CE-8FBC-2803DB8E0E32}"/>
                </a:ext>
              </a:extLst>
            </p:cNvPr>
            <p:cNvSpPr/>
            <p:nvPr/>
          </p:nvSpPr>
          <p:spPr>
            <a:xfrm>
              <a:off x="2136695" y="5648081"/>
              <a:ext cx="2470387" cy="108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r="3960000" sx="102000" sy="102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" name="Объект 3">
              <a:extLst>
                <a:ext uri="{FF2B5EF4-FFF2-40B4-BE49-F238E27FC236}">
                  <a16:creationId xmlns:a16="http://schemas.microsoft.com/office/drawing/2014/main" id="{3A8C753E-0E71-155D-2056-AB935ED2743C}"/>
                </a:ext>
              </a:extLst>
            </p:cNvPr>
            <p:cNvSpPr txBox="1">
              <a:spLocks/>
            </p:cNvSpPr>
            <p:nvPr/>
          </p:nvSpPr>
          <p:spPr>
            <a:xfrm>
              <a:off x="2089071" y="6017413"/>
              <a:ext cx="2654083" cy="7167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7"/>
                </a:buBlip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Планирование городских парков и общественных пространств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3B3087E-7769-AD6D-D463-5453C72EBD54}"/>
                </a:ext>
              </a:extLst>
            </p:cNvPr>
            <p:cNvSpPr/>
            <p:nvPr/>
          </p:nvSpPr>
          <p:spPr>
            <a:xfrm>
              <a:off x="2418773" y="5648081"/>
              <a:ext cx="2654083" cy="298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2">
                      <a:lumMod val="25000"/>
                    </a:schemeClr>
                  </a:solidFill>
                </a:rPr>
                <a:t>Назначение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4D8E524-9EDB-2D59-7F86-4EF83C9ADD9D}"/>
              </a:ext>
            </a:extLst>
          </p:cNvPr>
          <p:cNvGrpSpPr/>
          <p:nvPr/>
        </p:nvGrpSpPr>
        <p:grpSpPr>
          <a:xfrm>
            <a:off x="387197" y="2758796"/>
            <a:ext cx="2827835" cy="4152107"/>
            <a:chOff x="5738988" y="3187179"/>
            <a:chExt cx="2986566" cy="3745509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2615F36-9878-6B4A-D4C6-4C429875E9F5}"/>
                </a:ext>
              </a:extLst>
            </p:cNvPr>
            <p:cNvSpPr/>
            <p:nvPr/>
          </p:nvSpPr>
          <p:spPr>
            <a:xfrm>
              <a:off x="5738988" y="3187179"/>
              <a:ext cx="2911817" cy="3661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r="3960000" sx="102000" sy="102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8" name="Объект 3">
              <a:extLst>
                <a:ext uri="{FF2B5EF4-FFF2-40B4-BE49-F238E27FC236}">
                  <a16:creationId xmlns:a16="http://schemas.microsoft.com/office/drawing/2014/main" id="{3590580C-E776-7CDD-F796-A7C234B76471}"/>
                </a:ext>
              </a:extLst>
            </p:cNvPr>
            <p:cNvSpPr txBox="1">
              <a:spLocks/>
            </p:cNvSpPr>
            <p:nvPr/>
          </p:nvSpPr>
          <p:spPr>
            <a:xfrm>
              <a:off x="5750329" y="3655378"/>
              <a:ext cx="2911815" cy="32773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7"/>
                </a:buBlip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Планирование территорий под озеленение и благоустройство</a:t>
              </a:r>
              <a:endParaRPr lang="ru-RU" sz="18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Функциональный состав сервисов и </a:t>
              </a:r>
              <a:r>
                <a:rPr lang="ru-RU" sz="1600" dirty="0" err="1">
                  <a:solidFill>
                    <a:schemeClr val="bg2">
                      <a:lumMod val="25000"/>
                    </a:schemeClr>
                  </a:solidFill>
                </a:rPr>
                <a:t>инфр-ры</a:t>
              </a: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 в рекреационных зонах</a:t>
              </a:r>
              <a:endParaRPr lang="ru-RU" sz="18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Учет потребностей горожан исходя из масштабов рекреационных зон</a:t>
              </a:r>
              <a:endParaRPr lang="ru-RU" sz="18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Подбор оптимального породного состава зеленых насаждений</a:t>
              </a:r>
              <a:endParaRPr lang="ru-RU" sz="1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070F4B1-A381-3BDD-4630-2B70DA77B68F}"/>
                </a:ext>
              </a:extLst>
            </p:cNvPr>
            <p:cNvSpPr/>
            <p:nvPr/>
          </p:nvSpPr>
          <p:spPr>
            <a:xfrm>
              <a:off x="6071470" y="3219011"/>
              <a:ext cx="2654084" cy="3419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2">
                      <a:lumMod val="25000"/>
                    </a:schemeClr>
                  </a:solidFill>
                </a:rPr>
                <a:t>Результаты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3661C1-D6C6-B7A6-177B-D8DC042B7B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160" y="1073974"/>
            <a:ext cx="8643386" cy="46303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6D765B-13B2-0767-4DF6-8B92D0BEB4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r="639"/>
          <a:stretch/>
        </p:blipFill>
        <p:spPr>
          <a:xfrm>
            <a:off x="3913633" y="4425695"/>
            <a:ext cx="4011166" cy="2177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oogle Shape;69;p14">
            <a:extLst>
              <a:ext uri="{FF2B5EF4-FFF2-40B4-BE49-F238E27FC236}">
                <a16:creationId xmlns:a16="http://schemas.microsoft.com/office/drawing/2014/main" id="{63231831-42B1-0551-AB1A-34247E1400D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379" y="91197"/>
            <a:ext cx="1655525" cy="8153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634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08E4971-99F2-42BA-8F09-A1D502B58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934" y="336551"/>
            <a:ext cx="1617134" cy="47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82" y="21119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  <a:cs typeface="Calibri Light"/>
              </a:rPr>
              <a:t>Генеративная технология объяснения проектных решений</a:t>
            </a:r>
            <a:br>
              <a:rPr lang="ru-RU" sz="2800" b="1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ru-RU" sz="2800" b="1" dirty="0">
                <a:solidFill>
                  <a:schemeClr val="bg1"/>
                </a:solidFill>
                <a:latin typeface="+mn-lt"/>
                <a:cs typeface="Calibri Light"/>
              </a:rPr>
              <a:t>на основе выявления архитектурного замысла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60E7A1A-2C76-B602-6AC0-AE0E4ABC2888}"/>
              </a:ext>
            </a:extLst>
          </p:cNvPr>
          <p:cNvGrpSpPr/>
          <p:nvPr/>
        </p:nvGrpSpPr>
        <p:grpSpPr>
          <a:xfrm>
            <a:off x="334045" y="1071522"/>
            <a:ext cx="3330034" cy="1345130"/>
            <a:chOff x="2089071" y="5648081"/>
            <a:chExt cx="2983785" cy="108609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A62E58C-AC8A-A37D-A4B2-1F2371707CF1}"/>
                </a:ext>
              </a:extLst>
            </p:cNvPr>
            <p:cNvSpPr/>
            <p:nvPr/>
          </p:nvSpPr>
          <p:spPr>
            <a:xfrm>
              <a:off x="2136695" y="5648081"/>
              <a:ext cx="2470387" cy="1086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r="3960000" sx="102000" sy="102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" name="Объект 3">
              <a:extLst>
                <a:ext uri="{FF2B5EF4-FFF2-40B4-BE49-F238E27FC236}">
                  <a16:creationId xmlns:a16="http://schemas.microsoft.com/office/drawing/2014/main" id="{D1244FFD-3333-9B7C-AD3B-F33FB45A7CB4}"/>
                </a:ext>
              </a:extLst>
            </p:cNvPr>
            <p:cNvSpPr txBox="1">
              <a:spLocks/>
            </p:cNvSpPr>
            <p:nvPr/>
          </p:nvSpPr>
          <p:spPr>
            <a:xfrm>
              <a:off x="2089071" y="6017413"/>
              <a:ext cx="2527632" cy="7167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6"/>
                </a:buBlip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Автогенерация проектов на базе архитектурных замыслов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ECD6381-ADDC-A4E8-055C-4686CF8C75D1}"/>
                </a:ext>
              </a:extLst>
            </p:cNvPr>
            <p:cNvSpPr/>
            <p:nvPr/>
          </p:nvSpPr>
          <p:spPr>
            <a:xfrm>
              <a:off x="2418773" y="5648081"/>
              <a:ext cx="2654083" cy="298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2">
                      <a:lumMod val="25000"/>
                    </a:schemeClr>
                  </a:solidFill>
                </a:rPr>
                <a:t>Назначение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5F87754-7CAA-AA91-2D92-1481FB02392F}"/>
              </a:ext>
            </a:extLst>
          </p:cNvPr>
          <p:cNvGrpSpPr/>
          <p:nvPr/>
        </p:nvGrpSpPr>
        <p:grpSpPr>
          <a:xfrm>
            <a:off x="387197" y="2758796"/>
            <a:ext cx="2827835" cy="4152107"/>
            <a:chOff x="5738988" y="3187179"/>
            <a:chExt cx="2986566" cy="3745509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41FCD4C-980C-75B7-A1A1-44B1C85E2121}"/>
                </a:ext>
              </a:extLst>
            </p:cNvPr>
            <p:cNvSpPr/>
            <p:nvPr/>
          </p:nvSpPr>
          <p:spPr>
            <a:xfrm>
              <a:off x="5738988" y="3187179"/>
              <a:ext cx="2911817" cy="3661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r="3960000" sx="102000" sy="102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4" name="Объект 3">
              <a:extLst>
                <a:ext uri="{FF2B5EF4-FFF2-40B4-BE49-F238E27FC236}">
                  <a16:creationId xmlns:a16="http://schemas.microsoft.com/office/drawing/2014/main" id="{20C3009F-DA17-8A0B-8B9E-C729F9B33674}"/>
                </a:ext>
              </a:extLst>
            </p:cNvPr>
            <p:cNvSpPr txBox="1">
              <a:spLocks/>
            </p:cNvSpPr>
            <p:nvPr/>
          </p:nvSpPr>
          <p:spPr>
            <a:xfrm>
              <a:off x="5750329" y="3655378"/>
              <a:ext cx="2911815" cy="32773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6"/>
                </a:buBlip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Автоматический анализ архитектурных концепций на предмет системных архитектурных и планировочных решений</a:t>
              </a:r>
              <a:endParaRPr lang="ru-RU" sz="18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Создание проектов не (только) по нормам, а с градостроительными смыслами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</a:rPr>
                <a:t>Учёт окружающего городского контекста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273C65B-EAC0-E546-DAA7-B513D3A12390}"/>
                </a:ext>
              </a:extLst>
            </p:cNvPr>
            <p:cNvSpPr/>
            <p:nvPr/>
          </p:nvSpPr>
          <p:spPr>
            <a:xfrm>
              <a:off x="6071470" y="3219011"/>
              <a:ext cx="2654084" cy="3419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2">
                      <a:lumMod val="25000"/>
                    </a:schemeClr>
                  </a:solidFill>
                </a:rPr>
                <a:t>Результаты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55DEDE-F051-5880-3726-48FDA9F3F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064" y="1071521"/>
            <a:ext cx="2356519" cy="30959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DBEDBA-7DBB-3945-BA75-A5EB11F44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615" y="1071521"/>
            <a:ext cx="4486465" cy="30963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EF7B70-3EE6-4C15-0407-966E79100F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4933"/>
          <a:stretch/>
        </p:blipFill>
        <p:spPr>
          <a:xfrm>
            <a:off x="3469801" y="4359556"/>
            <a:ext cx="3028536" cy="23495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3AA137-D86A-EDFF-271A-36C1748AB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7792" y="4363333"/>
            <a:ext cx="4352544" cy="2348992"/>
          </a:xfrm>
          <a:prstGeom prst="rect">
            <a:avLst/>
          </a:prstGeom>
        </p:spPr>
      </p:pic>
      <p:pic>
        <p:nvPicPr>
          <p:cNvPr id="9" name="Google Shape;69;p14">
            <a:extLst>
              <a:ext uri="{FF2B5EF4-FFF2-40B4-BE49-F238E27FC236}">
                <a16:creationId xmlns:a16="http://schemas.microsoft.com/office/drawing/2014/main" id="{96EBC45A-176D-9D0A-91E8-5BFE3F0E615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9347" y="91197"/>
            <a:ext cx="1655525" cy="8153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375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08E4971-99F2-42BA-8F09-A1D502B58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934" y="336551"/>
            <a:ext cx="1617134" cy="47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82" y="21119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  <a:cs typeface="Calibri Light"/>
              </a:rPr>
              <a:t>Усложняем: учет внешних воздействий 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oogle Shape;69;p14">
            <a:extLst>
              <a:ext uri="{FF2B5EF4-FFF2-40B4-BE49-F238E27FC236}">
                <a16:creationId xmlns:a16="http://schemas.microsoft.com/office/drawing/2014/main" id="{96EBC45A-176D-9D0A-91E8-5BFE3F0E61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347" y="91197"/>
            <a:ext cx="1655525" cy="8153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EF3C50-1A9B-7B23-37BD-2E84696CED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669" y="870741"/>
            <a:ext cx="3952595" cy="28815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082EAE-CDF5-1E3E-6BB2-70605B98C252}"/>
              </a:ext>
            </a:extLst>
          </p:cNvPr>
          <p:cNvSpPr/>
          <p:nvPr/>
        </p:nvSpPr>
        <p:spPr>
          <a:xfrm>
            <a:off x="57985" y="3735686"/>
            <a:ext cx="7337661" cy="36933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Возможные точки расширения для существующих ВЗС (на примере порта г. Сочи)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8E0A25C-2470-1C63-54CE-2B6C4ABDE279}"/>
              </a:ext>
            </a:extLst>
          </p:cNvPr>
          <p:cNvSpPr/>
          <p:nvPr/>
        </p:nvSpPr>
        <p:spPr>
          <a:xfrm>
            <a:off x="229251" y="5835487"/>
            <a:ext cx="2157047" cy="8440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7">
            <a:extLst>
              <a:ext uri="{FF2B5EF4-FFF2-40B4-BE49-F238E27FC236}">
                <a16:creationId xmlns:a16="http://schemas.microsoft.com/office/drawing/2014/main" id="{259D5B03-BC70-1352-7D3B-97E044B375DD}"/>
              </a:ext>
            </a:extLst>
          </p:cNvPr>
          <p:cNvSpPr/>
          <p:nvPr/>
        </p:nvSpPr>
        <p:spPr>
          <a:xfrm rot="16200000">
            <a:off x="3619634" y="4728663"/>
            <a:ext cx="386135" cy="67911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4D04A5-1927-D14C-2FC7-E4D18577E987}"/>
              </a:ext>
            </a:extLst>
          </p:cNvPr>
          <p:cNvSpPr txBox="1"/>
          <p:nvPr/>
        </p:nvSpPr>
        <p:spPr>
          <a:xfrm>
            <a:off x="4615521" y="3056754"/>
            <a:ext cx="295689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600" dirty="0"/>
              <a:t>Внешних вид расширяемых ВЗС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DF957F-F7BE-D1C8-3CBB-3EFD9134D6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199" y="4266929"/>
            <a:ext cx="3259652" cy="25076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FDE4C4-3022-DE6D-877A-D9BC34779BA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2544" y="4279033"/>
            <a:ext cx="3226641" cy="249558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38FB65D-6D1B-2F08-438A-352A18F80E9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8351"/>
          <a:stretch/>
        </p:blipFill>
        <p:spPr>
          <a:xfrm>
            <a:off x="4485555" y="949051"/>
            <a:ext cx="3088963" cy="2123260"/>
          </a:xfrm>
          <a:prstGeom prst="rect">
            <a:avLst/>
          </a:prstGeom>
          <a:ln w="19050">
            <a:solidFill>
              <a:srgbClr val="3BABFF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0B941F-F789-60F0-075C-1BC410B6C662}"/>
              </a:ext>
            </a:extLst>
          </p:cNvPr>
          <p:cNvSpPr txBox="1"/>
          <p:nvPr/>
        </p:nvSpPr>
        <p:spPr>
          <a:xfrm>
            <a:off x="7843870" y="896449"/>
            <a:ext cx="4290145" cy="56784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b="1" u="sng" dirty="0"/>
              <a:t>Сложившийся подход</a:t>
            </a:r>
            <a:r>
              <a:rPr lang="ru-RU" sz="1900" b="1" dirty="0"/>
              <a:t>: </a:t>
            </a:r>
            <a:r>
              <a:rPr lang="ru-RU" sz="1900" dirty="0"/>
              <a:t>ручная оптимизация экспертами-гидротехниками, проверка с помощью численного и физического моделирования</a:t>
            </a:r>
          </a:p>
          <a:p>
            <a:r>
              <a:rPr lang="ru-RU" sz="1900" b="1" u="sng" dirty="0"/>
              <a:t>Недостатки такого подхода: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900" dirty="0"/>
              <a:t>Большие временные затраты на решение задачи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900" dirty="0"/>
              <a:t>Сложность ручной проверки большого числа конфигураций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900" dirty="0"/>
              <a:t>Быстрый рост сложности задачи при увеличении размерности</a:t>
            </a:r>
          </a:p>
          <a:p>
            <a:endParaRPr lang="ru-RU" sz="1900" b="1" dirty="0"/>
          </a:p>
          <a:p>
            <a:pPr lvl="0"/>
            <a:r>
              <a:rPr lang="ru-RU" sz="1900" b="1" u="sng" dirty="0">
                <a:solidFill>
                  <a:srgbClr val="C00000"/>
                </a:solidFill>
              </a:rPr>
              <a:t>Решение</a:t>
            </a:r>
            <a:r>
              <a:rPr lang="ru-RU" sz="1900" b="1" dirty="0">
                <a:solidFill>
                  <a:srgbClr val="C00000"/>
                </a:solidFill>
              </a:rPr>
              <a:t>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srgbClr val="C00000"/>
                </a:solidFill>
              </a:rPr>
              <a:t>Переход к постановке задачи интеллектуальной оптимизации в условиях </a:t>
            </a:r>
            <a:r>
              <a:rPr lang="ru-RU" sz="1900" b="1" dirty="0">
                <a:solidFill>
                  <a:srgbClr val="0472EA"/>
                </a:solidFill>
              </a:rPr>
              <a:t>неопределенности</a:t>
            </a:r>
            <a:endParaRPr lang="ru-RU" sz="1900" b="1" dirty="0">
              <a:solidFill>
                <a:srgbClr val="C0000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srgbClr val="C00000"/>
                </a:solidFill>
              </a:rPr>
              <a:t>Формализация критериев качества и ограничений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67538EAE-9B76-C431-C1E3-E6A5F7D6F7B0}"/>
              </a:ext>
            </a:extLst>
          </p:cNvPr>
          <p:cNvCxnSpPr/>
          <p:nvPr/>
        </p:nvCxnSpPr>
        <p:spPr>
          <a:xfrm flipH="1">
            <a:off x="1693334" y="1162611"/>
            <a:ext cx="2792221" cy="581523"/>
          </a:xfrm>
          <a:prstGeom prst="line">
            <a:avLst/>
          </a:prstGeom>
          <a:ln w="9525">
            <a:solidFill>
              <a:srgbClr val="3BAB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6C0642-A3CA-AE96-1A82-78C9C9A60416}"/>
              </a:ext>
            </a:extLst>
          </p:cNvPr>
          <p:cNvSpPr txBox="1"/>
          <p:nvPr/>
        </p:nvSpPr>
        <p:spPr>
          <a:xfrm>
            <a:off x="3216245" y="5366007"/>
            <a:ext cx="145511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600" dirty="0"/>
              <a:t>Увеличение размерности </a:t>
            </a:r>
          </a:p>
          <a:p>
            <a:pPr algn="ctr"/>
            <a:r>
              <a:rPr lang="ru-RU" sz="1600" dirty="0"/>
              <a:t>задачи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023A05-D41A-935E-87A3-0673A269710D}"/>
              </a:ext>
            </a:extLst>
          </p:cNvPr>
          <p:cNvSpPr txBox="1"/>
          <p:nvPr/>
        </p:nvSpPr>
        <p:spPr>
          <a:xfrm>
            <a:off x="229251" y="6072851"/>
            <a:ext cx="1949758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b="1" i="1" dirty="0"/>
              <a:t>2</a:t>
            </a:r>
            <a:r>
              <a:rPr lang="en-US" sz="1600" i="1" dirty="0"/>
              <a:t> </a:t>
            </a:r>
            <a:r>
              <a:rPr lang="ru-RU" sz="1600" i="1" dirty="0"/>
              <a:t>новых волнолома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CBC163-CFEA-0C56-DF28-05282D18EE98}"/>
              </a:ext>
            </a:extLst>
          </p:cNvPr>
          <p:cNvSpPr txBox="1"/>
          <p:nvPr/>
        </p:nvSpPr>
        <p:spPr>
          <a:xfrm>
            <a:off x="4546627" y="6072851"/>
            <a:ext cx="1949758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600" b="1" i="1" dirty="0"/>
              <a:t>3</a:t>
            </a:r>
            <a:r>
              <a:rPr lang="en-US" sz="1600" i="1" dirty="0"/>
              <a:t> </a:t>
            </a:r>
            <a:r>
              <a:rPr lang="ru-RU" sz="1600" i="1" dirty="0"/>
              <a:t>новых волнолома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20D3640-7479-ED78-0CA0-B6EB17217DA4}"/>
              </a:ext>
            </a:extLst>
          </p:cNvPr>
          <p:cNvSpPr/>
          <p:nvPr/>
        </p:nvSpPr>
        <p:spPr>
          <a:xfrm>
            <a:off x="85200" y="840765"/>
            <a:ext cx="7663985" cy="3311793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6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2C20E1-7EB4-41DA-AFDE-13B7157C87B4}"/>
              </a:ext>
            </a:extLst>
          </p:cNvPr>
          <p:cNvSpPr/>
          <p:nvPr/>
        </p:nvSpPr>
        <p:spPr>
          <a:xfrm>
            <a:off x="25878" y="5723153"/>
            <a:ext cx="3784601" cy="1049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3A8810-4453-465C-A99F-29BECB0161A0}"/>
              </a:ext>
            </a:extLst>
          </p:cNvPr>
          <p:cNvSpPr txBox="1"/>
          <p:nvPr/>
        </p:nvSpPr>
        <p:spPr>
          <a:xfrm>
            <a:off x="527838" y="4899980"/>
            <a:ext cx="3809270" cy="129265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dirty="0"/>
              <a:t>За счет более высокой протяженности сооружений достигнута эффективная защита от волн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9921D3-2F1E-41BE-84FF-FCEDF65D7637}"/>
              </a:ext>
            </a:extLst>
          </p:cNvPr>
          <p:cNvSpPr txBox="1"/>
          <p:nvPr/>
        </p:nvSpPr>
        <p:spPr>
          <a:xfrm>
            <a:off x="6640781" y="822880"/>
            <a:ext cx="1910437" cy="3693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1600" b="1" dirty="0"/>
              <a:t>Конфигурация №2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A8810-4453-465C-A99F-29BECB0161A0}"/>
              </a:ext>
            </a:extLst>
          </p:cNvPr>
          <p:cNvSpPr txBox="1"/>
          <p:nvPr/>
        </p:nvSpPr>
        <p:spPr>
          <a:xfrm>
            <a:off x="10005266" y="2115345"/>
            <a:ext cx="2111233" cy="27545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dirty="0"/>
              <a:t>Небольшое увеличение протяженности сооружений дало меньшей эффект, но удельная эффективность (результат </a:t>
            </a:r>
            <a:r>
              <a:rPr lang="en-US" sz="1900" dirty="0"/>
              <a:t>/ </a:t>
            </a:r>
            <a:r>
              <a:rPr lang="ru-RU" sz="1900" dirty="0"/>
              <a:t>стоимость) выше.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88133" y="1116485"/>
            <a:ext cx="2562268" cy="30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046937" y="3682849"/>
            <a:ext cx="2562268" cy="30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303" y="1258348"/>
            <a:ext cx="4205473" cy="3691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4883" y="1289862"/>
            <a:ext cx="4710239" cy="46243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EC11DB-80E5-453C-83D2-57F38BAFA351}"/>
              </a:ext>
            </a:extLst>
          </p:cNvPr>
          <p:cNvSpPr txBox="1"/>
          <p:nvPr/>
        </p:nvSpPr>
        <p:spPr>
          <a:xfrm>
            <a:off x="1384937" y="819917"/>
            <a:ext cx="1910437" cy="3693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600" b="1" dirty="0"/>
              <a:t>Конфигурация №</a:t>
            </a:r>
            <a:r>
              <a:rPr lang="en-US" sz="1600" b="1" dirty="0"/>
              <a:t>1</a:t>
            </a:r>
            <a:endParaRPr lang="ru-RU" sz="1600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pic>
        <p:nvPicPr>
          <p:cNvPr id="24" name="Graphic 4">
            <a:extLst>
              <a:ext uri="{FF2B5EF4-FFF2-40B4-BE49-F238E27FC236}">
                <a16:creationId xmlns:a16="http://schemas.microsoft.com/office/drawing/2014/main" id="{A08E4971-99F2-42BA-8F09-A1D502B58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934" y="202636"/>
            <a:ext cx="1617134" cy="475628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</a:rPr>
              <a:t> Примеры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Парето-оптимальных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конфигураций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12904" y="5712902"/>
            <a:ext cx="491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Шкала значительных высот волн (м)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559" y="6233020"/>
            <a:ext cx="1198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Проблема неразличимости конфигураций (точность модели волн </a:t>
            </a:r>
            <a:r>
              <a:rPr lang="en-US" sz="2000" b="1" dirty="0">
                <a:solidFill>
                  <a:srgbClr val="FF0000"/>
                </a:solidFill>
              </a:rPr>
              <a:t>vs. </a:t>
            </a:r>
            <a:r>
              <a:rPr lang="ru-RU" sz="2000" b="1" dirty="0">
                <a:solidFill>
                  <a:srgbClr val="FF0000"/>
                </a:solidFill>
              </a:rPr>
              <a:t>климатическая изменчивость)! </a:t>
            </a:r>
          </a:p>
        </p:txBody>
      </p:sp>
      <p:pic>
        <p:nvPicPr>
          <p:cNvPr id="4" name="Google Shape;69;p14">
            <a:extLst>
              <a:ext uri="{FF2B5EF4-FFF2-40B4-BE49-F238E27FC236}">
                <a16:creationId xmlns:a16="http://schemas.microsoft.com/office/drawing/2014/main" id="{07C05044-9B22-6EBB-218E-2E2B121D35F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347" y="91197"/>
            <a:ext cx="1655525" cy="8153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89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A3739-FB81-4010-8A44-EAE19E9D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075" y="71556"/>
            <a:ext cx="9515475" cy="628329"/>
          </a:xfrm>
        </p:spPr>
        <p:txBody>
          <a:bodyPr/>
          <a:lstStyle/>
          <a:p>
            <a:pPr algn="r"/>
            <a:r>
              <a:rPr lang="en-US" dirty="0">
                <a:cs typeface="Calibri Light"/>
              </a:rPr>
              <a:t>GEFEST: </a:t>
            </a:r>
            <a:r>
              <a:rPr lang="ru-RU" dirty="0">
                <a:cs typeface="Calibri Light"/>
              </a:rPr>
              <a:t>генеративный дизайн объектов в сплошных средах</a:t>
            </a:r>
          </a:p>
        </p:txBody>
      </p:sp>
      <p:pic>
        <p:nvPicPr>
          <p:cNvPr id="3" name="Google Shape;69;p14">
            <a:extLst>
              <a:ext uri="{FF2B5EF4-FFF2-40B4-BE49-F238E27FC236}">
                <a16:creationId xmlns:a16="http://schemas.microsoft.com/office/drawing/2014/main" id="{A72D9270-65C3-1955-7686-9879A13BA39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8215" y="81260"/>
            <a:ext cx="1644691" cy="75378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Picture 10" descr="Diagram&#10;&#10;Description automatically generated">
            <a:extLst>
              <a:ext uri="{FF2B5EF4-FFF2-40B4-BE49-F238E27FC236}">
                <a16:creationId xmlns:a16="http://schemas.microsoft.com/office/drawing/2014/main" id="{9AD33876-7068-991F-09E3-03C02F63559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87" y="966652"/>
            <a:ext cx="6809519" cy="575564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272B4A-5201-A50D-11F4-D6141066D91B}"/>
              </a:ext>
            </a:extLst>
          </p:cNvPr>
          <p:cNvSpPr txBox="1">
            <a:spLocks/>
          </p:cNvSpPr>
          <p:nvPr/>
        </p:nvSpPr>
        <p:spPr>
          <a:xfrm>
            <a:off x="144323" y="1037668"/>
            <a:ext cx="4678484" cy="597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ru-RU" sz="2000" b="1" dirty="0">
                <a:cs typeface="Arial" panose="020B0604020202020204" pitchFamily="34" charset="0"/>
              </a:rPr>
              <a:t>Прикладное назначение. </a:t>
            </a:r>
            <a:r>
              <a:rPr lang="ru-RU" sz="2000" dirty="0">
                <a:cs typeface="Arial" panose="020B0604020202020204" pitchFamily="34" charset="0"/>
              </a:rPr>
              <a:t>Автоматическое проектирование геометрических объектов в заданной области пространства, находящихся под воздействием сплошной среды</a:t>
            </a: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2000" b="1" dirty="0">
                <a:cs typeface="Arial" panose="020B0604020202020204" pitchFamily="34" charset="0"/>
              </a:rPr>
              <a:t>Возможности:</a:t>
            </a:r>
            <a:endParaRPr lang="ru-RU" sz="20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cs typeface="Arial" panose="020B0604020202020204" pitchFamily="34" charset="0"/>
              </a:rPr>
              <a:t>построение системы объектов с оптимальной геометрией посредством эволюционных алгоритмов;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cs typeface="Arial" panose="020B0604020202020204" pitchFamily="34" charset="0"/>
              </a:rPr>
              <a:t>управление границей поиска оптимальных решений;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cs typeface="Arial" panose="020B0604020202020204" pitchFamily="34" charset="0"/>
              </a:rPr>
              <a:t>подключение внешних моделей динамики сплошной среды.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000" b="1" dirty="0">
                <a:cs typeface="Arial"/>
              </a:rPr>
              <a:t>Конкурентные преимущества: </a:t>
            </a:r>
            <a:r>
              <a:rPr lang="ru-RU" sz="2000" dirty="0">
                <a:cs typeface="Arial"/>
              </a:rPr>
              <a:t>Ускорение за счет суррогатных моделей, многосвязные области, учет множественных критериев</a:t>
            </a:r>
            <a:endParaRPr lang="ru-RU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2366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Объединяем все вместе: стройка в Арктике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Изображение выглядит как снимок экрана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6E9955E-0A8D-3FBC-577A-DDD0DFDDE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4" y="814066"/>
            <a:ext cx="10550628" cy="59286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494ACD-34E7-6EA7-3B97-4B2833563E79}"/>
              </a:ext>
            </a:extLst>
          </p:cNvPr>
          <p:cNvSpPr txBox="1"/>
          <p:nvPr/>
        </p:nvSpPr>
        <p:spPr>
          <a:xfrm>
            <a:off x="3569583" y="5903159"/>
            <a:ext cx="83356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Пример: концептуальный дизайн промышленно-логистической инфраструктуры </a:t>
            </a:r>
            <a:br>
              <a:rPr lang="ru-RU" dirty="0"/>
            </a:br>
            <a:r>
              <a:rPr lang="ru-RU" dirty="0"/>
              <a:t>в Арктической зоне (порт в Обской губе) с учетом экстремальных температурных, </a:t>
            </a:r>
            <a:r>
              <a:rPr lang="ru-RU" dirty="0" err="1"/>
              <a:t>ветро</a:t>
            </a:r>
            <a:r>
              <a:rPr lang="ru-RU" dirty="0"/>
              <a:t>-волновых и ледовых воздействий</a:t>
            </a:r>
          </a:p>
        </p:txBody>
      </p:sp>
    </p:spTree>
    <p:extLst>
      <p:ext uri="{BB962C8B-B14F-4D97-AF65-F5344CB8AC3E}">
        <p14:creationId xmlns:p14="http://schemas.microsoft.com/office/powerpoint/2010/main" val="304256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5FC84D6F-8190-48C6-BA9B-4433D4B25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924" y="901792"/>
            <a:ext cx="12187988" cy="7339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/>
            <a:r>
              <a:rPr lang="ru-RU" sz="1800" b="1">
                <a:solidFill>
                  <a:schemeClr val="accent1"/>
                </a:solidFill>
                <a:ea typeface="+mn-lt"/>
                <a:cs typeface="+mn-lt"/>
              </a:rPr>
              <a:t>Автоматическое машинное</a:t>
            </a:r>
            <a:r>
              <a:rPr lang="ru-RU" sz="1800" b="1">
                <a:solidFill>
                  <a:schemeClr val="accent1"/>
                </a:solidFill>
              </a:rPr>
              <a:t> обучение </a:t>
            </a:r>
            <a:r>
              <a:rPr lang="ru-RU" sz="1800"/>
              <a:t>- алгоритмы </a:t>
            </a:r>
            <a:r>
              <a:rPr lang="ru-RU" sz="1800" b="1"/>
              <a:t>автоматического</a:t>
            </a:r>
            <a:r>
              <a:rPr lang="ru-RU" sz="1800"/>
              <a:t> поиска решения, </a:t>
            </a:r>
            <a:r>
              <a:rPr lang="ru-RU" sz="1800">
                <a:ea typeface="+mn-lt"/>
                <a:cs typeface="+mn-lt"/>
              </a:rPr>
              <a:t>поставленной пользователем задачи</a:t>
            </a:r>
            <a:r>
              <a:rPr lang="ru-RU" sz="1800"/>
              <a:t>,</a:t>
            </a:r>
            <a:r>
              <a:rPr lang="ru-RU" sz="1800">
                <a:ea typeface="+mn-lt"/>
                <a:cs typeface="+mn-lt"/>
              </a:rPr>
              <a:t> в виде модели</a:t>
            </a:r>
            <a:r>
              <a:rPr lang="ru-RU" sz="1800"/>
              <a:t> машинного обучения. Пользователь может сформировать ряд правил и ограничений (например на структуру модели), который алгоритм должен учитывать при поиске.</a:t>
            </a:r>
            <a:r>
              <a:rPr lang="en-US" sz="1800"/>
              <a:t>  </a:t>
            </a:r>
            <a:endParaRPr lang="ru-RU" sz="1800">
              <a:cs typeface="Calibri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6803C93-0905-4E7D-B71B-4507A9981AEC}"/>
              </a:ext>
            </a:extLst>
          </p:cNvPr>
          <p:cNvSpPr txBox="1"/>
          <p:nvPr/>
        </p:nvSpPr>
        <p:spPr>
          <a:xfrm>
            <a:off x="137757" y="6373299"/>
            <a:ext cx="710610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000" i="1"/>
              <a:t>Примеры:</a:t>
            </a:r>
            <a:r>
              <a:rPr lang="en-US" sz="2000" i="1"/>
              <a:t> </a:t>
            </a:r>
            <a:r>
              <a:rPr lang="en-US" sz="2000" b="1" i="1"/>
              <a:t>FEDOT, TPOT, </a:t>
            </a:r>
            <a:r>
              <a:rPr lang="ru-RU" sz="2000" b="1" i="1"/>
              <a:t>др</a:t>
            </a:r>
            <a:r>
              <a:rPr lang="ru-RU" sz="2000" i="1"/>
              <a:t>.</a:t>
            </a: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6659CC1F-C1CE-424A-9494-97A1A1E6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58D1-BA21-47B3-8436-F592878A83E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567637-29BF-017F-F180-F676A20C0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054" b="51097"/>
          <a:stretch/>
        </p:blipFill>
        <p:spPr>
          <a:xfrm>
            <a:off x="222584" y="3599763"/>
            <a:ext cx="5156171" cy="2781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7238D7-17C2-9322-E4C8-6FAA2FB10A6C}"/>
              </a:ext>
            </a:extLst>
          </p:cNvPr>
          <p:cNvSpPr txBox="1"/>
          <p:nvPr/>
        </p:nvSpPr>
        <p:spPr>
          <a:xfrm>
            <a:off x="713984" y="2078767"/>
            <a:ext cx="41676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i="1" dirty="0">
                <a:ea typeface="+mn-lt"/>
                <a:cs typeface="+mn-lt"/>
              </a:rPr>
              <a:t>Генеративный ИИ на основе эволюции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007CC-73A3-8829-DE4B-CCF53CAEF204}"/>
              </a:ext>
            </a:extLst>
          </p:cNvPr>
          <p:cNvSpPr txBox="1"/>
          <p:nvPr/>
        </p:nvSpPr>
        <p:spPr>
          <a:xfrm>
            <a:off x="4553953" y="17165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4472C4"/>
                </a:solidFill>
              </a:rPr>
              <a:t>Как искать решение?</a:t>
            </a:r>
            <a:endParaRPr lang="ru-RU" b="1">
              <a:solidFill>
                <a:srgbClr val="4472C4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328E4-FC41-BE56-1F63-D94CA6E371D1}"/>
              </a:ext>
            </a:extLst>
          </p:cNvPr>
          <p:cNvSpPr txBox="1"/>
          <p:nvPr/>
        </p:nvSpPr>
        <p:spPr>
          <a:xfrm>
            <a:off x="5963046" y="6413404"/>
            <a:ext cx="710610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000" i="1"/>
              <a:t>Примеры:</a:t>
            </a:r>
            <a:r>
              <a:rPr lang="en-US" sz="2000" i="1"/>
              <a:t> </a:t>
            </a:r>
            <a:r>
              <a:rPr lang="en-US" sz="2000" b="1" i="1"/>
              <a:t>H2O, </a:t>
            </a:r>
            <a:r>
              <a:rPr lang="en-US" sz="2000" b="1" i="1" err="1"/>
              <a:t>AutoGluon</a:t>
            </a:r>
            <a:r>
              <a:rPr lang="en-US" sz="2000" b="1" i="1"/>
              <a:t> и </a:t>
            </a:r>
            <a:r>
              <a:rPr lang="en-US" sz="2000" b="1" i="1" err="1"/>
              <a:t>др</a:t>
            </a:r>
            <a:r>
              <a:rPr lang="en-US" sz="2000" b="1" i="1"/>
              <a:t>.</a:t>
            </a:r>
            <a:endParaRPr lang="ru-RU" sz="2000" b="1" i="1">
              <a:cs typeface="Calibri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0D3AB50-38E1-9CE8-83F4-463F184FE97A}"/>
              </a:ext>
            </a:extLst>
          </p:cNvPr>
          <p:cNvCxnSpPr>
            <a:cxnSpLocks/>
          </p:cNvCxnSpPr>
          <p:nvPr/>
        </p:nvCxnSpPr>
        <p:spPr>
          <a:xfrm>
            <a:off x="5645919" y="2257808"/>
            <a:ext cx="30078" cy="460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A59B25-787F-1F0D-7F77-6CC9C622D9B3}"/>
              </a:ext>
            </a:extLst>
          </p:cNvPr>
          <p:cNvSpPr txBox="1"/>
          <p:nvPr/>
        </p:nvSpPr>
        <p:spPr>
          <a:xfrm>
            <a:off x="7046495" y="2032399"/>
            <a:ext cx="34350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i="1">
                <a:cs typeface="Calibri"/>
              </a:rPr>
              <a:t>Экспертный подход</a:t>
            </a: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C56F0CAC-1C8E-91CE-F456-D880B0CA043A}"/>
              </a:ext>
            </a:extLst>
          </p:cNvPr>
          <p:cNvSpPr txBox="1">
            <a:spLocks/>
          </p:cNvSpPr>
          <p:nvPr/>
        </p:nvSpPr>
        <p:spPr>
          <a:xfrm>
            <a:off x="1082" y="2497982"/>
            <a:ext cx="5650830" cy="733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ru-RU" sz="1800" b="1">
                <a:solidFill>
                  <a:schemeClr val="accent1"/>
                </a:solidFill>
                <a:ea typeface="+mn-lt"/>
                <a:cs typeface="+mn-lt"/>
              </a:rPr>
              <a:t>Идея:</a:t>
            </a:r>
            <a:r>
              <a:rPr lang="ru-RU" sz="1800" b="1">
                <a:solidFill>
                  <a:schemeClr val="accent1"/>
                </a:solidFill>
              </a:rPr>
              <a:t> </a:t>
            </a:r>
            <a:r>
              <a:rPr lang="ru-RU" sz="1800">
                <a:solidFill>
                  <a:srgbClr val="000000"/>
                </a:solidFill>
              </a:rPr>
              <a:t>"выращивание" финальной модели, используя правила лежащие в основе эволюции биологических видов (мутации, скрещивание, и </a:t>
            </a:r>
            <a:r>
              <a:rPr lang="ru-RU" sz="1800" err="1">
                <a:solidFill>
                  <a:srgbClr val="000000"/>
                </a:solidFill>
              </a:rPr>
              <a:t>др</a:t>
            </a:r>
            <a:r>
              <a:rPr lang="ru-RU" sz="1800">
                <a:solidFill>
                  <a:srgbClr val="000000"/>
                </a:solidFill>
              </a:rPr>
              <a:t>).</a:t>
            </a:r>
            <a:endParaRPr lang="ru-RU" sz="1800">
              <a:cs typeface="Calibri"/>
            </a:endParaRPr>
          </a:p>
        </p:txBody>
      </p:sp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C31D0901-189B-303B-78AA-30CAF202C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4" r="2559" b="673"/>
          <a:stretch/>
        </p:blipFill>
        <p:spPr>
          <a:xfrm>
            <a:off x="6378741" y="3368118"/>
            <a:ext cx="4126388" cy="3007844"/>
          </a:xfrm>
          <a:prstGeom prst="rect">
            <a:avLst/>
          </a:prstGeom>
        </p:spPr>
      </p:pic>
      <p:sp>
        <p:nvSpPr>
          <p:cNvPr id="17" name="Текст 6">
            <a:extLst>
              <a:ext uri="{FF2B5EF4-FFF2-40B4-BE49-F238E27FC236}">
                <a16:creationId xmlns:a16="http://schemas.microsoft.com/office/drawing/2014/main" id="{D61EF9D0-75EE-C5CF-1EA3-B254B91F2F92}"/>
              </a:ext>
            </a:extLst>
          </p:cNvPr>
          <p:cNvSpPr txBox="1">
            <a:spLocks/>
          </p:cNvSpPr>
          <p:nvPr/>
        </p:nvSpPr>
        <p:spPr>
          <a:xfrm>
            <a:off x="5766212" y="2497982"/>
            <a:ext cx="6422856" cy="733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ru-RU" sz="1800" b="1">
                <a:solidFill>
                  <a:schemeClr val="accent1"/>
                </a:solidFill>
                <a:ea typeface="+mn-lt"/>
                <a:cs typeface="+mn-lt"/>
              </a:rPr>
              <a:t>Идея:</a:t>
            </a:r>
            <a:r>
              <a:rPr lang="ru-RU" sz="1800" b="1">
                <a:solidFill>
                  <a:schemeClr val="accent1"/>
                </a:solidFill>
              </a:rPr>
              <a:t> </a:t>
            </a:r>
            <a:r>
              <a:rPr lang="ru-RU" sz="1800">
                <a:solidFill>
                  <a:srgbClr val="000000"/>
                </a:solidFill>
              </a:rPr>
              <a:t>"комбинирование" между собой известных моделей (DL, </a:t>
            </a:r>
            <a:r>
              <a:rPr lang="ru-RU" sz="1800" err="1">
                <a:solidFill>
                  <a:srgbClr val="000000"/>
                </a:solidFill>
              </a:rPr>
              <a:t>Tree-based</a:t>
            </a:r>
            <a:r>
              <a:rPr lang="ru-RU" sz="1800">
                <a:solidFill>
                  <a:srgbClr val="000000"/>
                </a:solidFill>
              </a:rPr>
              <a:t> модели и </a:t>
            </a:r>
            <a:r>
              <a:rPr lang="ru-RU" sz="1800" err="1">
                <a:solidFill>
                  <a:srgbClr val="000000"/>
                </a:solidFill>
              </a:rPr>
              <a:t>др</a:t>
            </a:r>
            <a:r>
              <a:rPr lang="ru-RU" sz="1800">
                <a:solidFill>
                  <a:srgbClr val="000000"/>
                </a:solidFill>
              </a:rPr>
              <a:t>) и методов ансамблирования (</a:t>
            </a:r>
            <a:r>
              <a:rPr lang="ru-RU" sz="1800" err="1">
                <a:solidFill>
                  <a:srgbClr val="000000"/>
                </a:solidFill>
              </a:rPr>
              <a:t>бустинг</a:t>
            </a:r>
            <a:r>
              <a:rPr lang="ru-RU" sz="1800">
                <a:solidFill>
                  <a:srgbClr val="000000"/>
                </a:solidFill>
              </a:rPr>
              <a:t>, </a:t>
            </a:r>
            <a:r>
              <a:rPr lang="ru-RU" sz="1800" err="1">
                <a:solidFill>
                  <a:srgbClr val="000000"/>
                </a:solidFill>
              </a:rPr>
              <a:t>блендинг</a:t>
            </a:r>
            <a:r>
              <a:rPr lang="ru-RU" sz="1800">
                <a:solidFill>
                  <a:srgbClr val="000000"/>
                </a:solidFill>
              </a:rPr>
              <a:t> и </a:t>
            </a:r>
            <a:r>
              <a:rPr lang="ru-RU" sz="1800" err="1">
                <a:solidFill>
                  <a:srgbClr val="000000"/>
                </a:solidFill>
              </a:rPr>
              <a:t>др</a:t>
            </a:r>
            <a:r>
              <a:rPr lang="ru-RU" sz="1800">
                <a:solidFill>
                  <a:srgbClr val="000000"/>
                </a:solidFill>
              </a:rPr>
              <a:t>).</a:t>
            </a:r>
            <a:endParaRPr lang="ru-RU" sz="1800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4B500-D1FB-873E-F74A-82F847B0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176" y="330867"/>
            <a:ext cx="9731704" cy="175117"/>
          </a:xfrm>
        </p:spPr>
        <p:txBody>
          <a:bodyPr>
            <a:noAutofit/>
          </a:bodyPr>
          <a:lstStyle/>
          <a:p>
            <a:pPr algn="r"/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AutoML</a:t>
            </a:r>
            <a:r>
              <a:rPr lang="ru-RU" sz="3000" dirty="0"/>
              <a:t> как генеративный дизайн… моделей на данных</a:t>
            </a:r>
            <a:endParaRPr lang="ru-RU" sz="3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oogle Shape;69;p14">
            <a:extLst>
              <a:ext uri="{FF2B5EF4-FFF2-40B4-BE49-F238E27FC236}">
                <a16:creationId xmlns:a16="http://schemas.microsoft.com/office/drawing/2014/main" id="{948981FF-C082-3653-DDDF-49B7D19B81A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215" y="81260"/>
            <a:ext cx="1644691" cy="75378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016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Вместо персонального представления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559D40-DAA2-9F21-F1C8-33B55A92D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9" y="1052006"/>
            <a:ext cx="1182052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42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Композитный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AutoML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FEDOT 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от ИТМО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image24.png">
            <a:extLst>
              <a:ext uri="{FF2B5EF4-FFF2-40B4-BE49-F238E27FC236}">
                <a16:creationId xmlns:a16="http://schemas.microsoft.com/office/drawing/2014/main" id="{2741CDC9-0512-50B5-0457-2F4FB97A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04" y="3879929"/>
            <a:ext cx="3540469" cy="26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13.png">
            <a:extLst>
              <a:ext uri="{FF2B5EF4-FFF2-40B4-BE49-F238E27FC236}">
                <a16:creationId xmlns:a16="http://schemas.microsoft.com/office/drawing/2014/main" id="{EB10E3AA-D72B-A4F5-055E-55543F70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9" y="3879929"/>
            <a:ext cx="3641041" cy="242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33DDB924-E2DC-709A-CA8F-C5D345F7C51A}"/>
              </a:ext>
            </a:extLst>
          </p:cNvPr>
          <p:cNvSpPr txBox="1"/>
          <p:nvPr/>
        </p:nvSpPr>
        <p:spPr>
          <a:xfrm>
            <a:off x="195591" y="923257"/>
            <a:ext cx="778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FEDOT – </a:t>
            </a:r>
            <a:r>
              <a:rPr lang="ru-RU" b="1" dirty="0"/>
              <a:t>технология создания композитных моделей на данных посредством автоматического машинного обучения</a:t>
            </a:r>
            <a:endParaRPr lang="ru-RU" dirty="0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BC6CDCD-1C9F-6F6F-48EB-0B811A20E14E}"/>
              </a:ext>
            </a:extLst>
          </p:cNvPr>
          <p:cNvSpPr txBox="1"/>
          <p:nvPr/>
        </p:nvSpPr>
        <p:spPr>
          <a:xfrm>
            <a:off x="135094" y="1569588"/>
            <a:ext cx="858837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/>
              <a:t>Применение эволюционных алгоритмов и методов регуляризации для поиска оптимальной структуры модели на данных</a:t>
            </a:r>
          </a:p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/>
              <a:t>Работа с мультимодальными данными (табличные данные, изображения, текст).</a:t>
            </a:r>
          </a:p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/>
              <a:t>Эффективное использование распределенных инфраструктур</a:t>
            </a:r>
            <a:r>
              <a:rPr lang="en-US" dirty="0"/>
              <a:t>.</a:t>
            </a:r>
            <a:endParaRPr lang="ru-RU" dirty="0"/>
          </a:p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/>
              <a:t>Использование (любых) открытых библиотек машинного обучения, интеграция с предметными моделями.</a:t>
            </a:r>
          </a:p>
          <a:p>
            <a:pPr marL="360000" indent="-360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/>
              <a:t>Реализация в форме открытого фреймворка на языке </a:t>
            </a:r>
            <a:r>
              <a:rPr lang="en-US" dirty="0"/>
              <a:t>Python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C50DB26-0221-ED23-B15F-C798D2F0198E}"/>
              </a:ext>
            </a:extLst>
          </p:cNvPr>
          <p:cNvSpPr txBox="1"/>
          <p:nvPr/>
        </p:nvSpPr>
        <p:spPr>
          <a:xfrm>
            <a:off x="8478011" y="4515722"/>
            <a:ext cx="3540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Пример 1: Структура ЦД электрогенератора на основе композиции стандартных моделей </a:t>
            </a:r>
            <a:r>
              <a:rPr lang="en-US" dirty="0"/>
              <a:t>ML</a:t>
            </a:r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496AF2-EE50-D237-BB9F-C5BAECC48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0246" y="855446"/>
            <a:ext cx="3276965" cy="3709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F03023-167F-F9C2-092A-BC3D1C2D8FF4}"/>
              </a:ext>
            </a:extLst>
          </p:cNvPr>
          <p:cNvSpPr txBox="1"/>
          <p:nvPr/>
        </p:nvSpPr>
        <p:spPr>
          <a:xfrm>
            <a:off x="234714" y="6430139"/>
            <a:ext cx="7393437" cy="371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Пример 2: Установка для создания ЦД химического реактора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E13F0-6E83-8A36-6C08-C3ABF93F45F2}"/>
              </a:ext>
            </a:extLst>
          </p:cNvPr>
          <p:cNvSpPr txBox="1"/>
          <p:nvPr/>
        </p:nvSpPr>
        <p:spPr>
          <a:xfrm>
            <a:off x="7628151" y="6053623"/>
            <a:ext cx="4444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Ускорение разработки и настройки ЦД – до 20 раз</a:t>
            </a:r>
          </a:p>
        </p:txBody>
      </p:sp>
    </p:spTree>
    <p:extLst>
      <p:ext uri="{BB962C8B-B14F-4D97-AF65-F5344CB8AC3E}">
        <p14:creationId xmlns:p14="http://schemas.microsoft.com/office/powerpoint/2010/main" val="4131258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</a:rPr>
              <a:t>Структурное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дообучение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моделей ЦД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A52E48B2-F618-6526-AD03-5322923B86CC}"/>
              </a:ext>
            </a:extLst>
          </p:cNvPr>
          <p:cNvSpPr txBox="1"/>
          <p:nvPr/>
        </p:nvSpPr>
        <p:spPr>
          <a:xfrm>
            <a:off x="509268" y="6370975"/>
            <a:ext cx="564703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+mj-lt"/>
                <a:ea typeface="Calibri"/>
                <a:cs typeface="Calibri"/>
              </a:rPr>
              <a:t>Стенд «Детектирование и классификации минералов в горных отвалах»</a:t>
            </a:r>
            <a:endParaRPr lang="en-US" sz="1400" dirty="0">
              <a:latin typeface="+mj-lt"/>
              <a:ea typeface="Calibri"/>
              <a:cs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D03A74-1DB0-E0AC-F4DD-8E10C53CF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6" t="476" r="1989" b="-476"/>
          <a:stretch/>
        </p:blipFill>
        <p:spPr>
          <a:xfrm>
            <a:off x="6369754" y="4621515"/>
            <a:ext cx="5038243" cy="1755228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8B0436D-2F89-353F-D430-A50C6ECBE236}"/>
              </a:ext>
            </a:extLst>
          </p:cNvPr>
          <p:cNvSpPr txBox="1"/>
          <p:nvPr/>
        </p:nvSpPr>
        <p:spPr>
          <a:xfrm>
            <a:off x="6214847" y="6370975"/>
            <a:ext cx="512958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+mj-lt"/>
                <a:ea typeface="Calibri"/>
                <a:cs typeface="Calibri"/>
              </a:rPr>
              <a:t>Стенд «Предиктивная аналитика в технических системах»</a:t>
            </a:r>
            <a:endParaRPr lang="en-US" sz="1400" dirty="0">
              <a:latin typeface="+mj-lt"/>
              <a:ea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51E0C4-216E-990C-D8B0-D1542CBEC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44" y="1700192"/>
            <a:ext cx="4979565" cy="28001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902CAC-DA24-CC36-089F-D927D213B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0" y="1700192"/>
            <a:ext cx="4979564" cy="28001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14BB8C-22E2-252A-9ABB-52342A48E8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2302"/>
          <a:stretch/>
        </p:blipFill>
        <p:spPr>
          <a:xfrm>
            <a:off x="1051300" y="4617712"/>
            <a:ext cx="4933865" cy="1776805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B4005564-C872-69CB-191E-7BFD5B979319}"/>
              </a:ext>
            </a:extLst>
          </p:cNvPr>
          <p:cNvSpPr txBox="1"/>
          <p:nvPr/>
        </p:nvSpPr>
        <p:spPr>
          <a:xfrm>
            <a:off x="366737" y="923257"/>
            <a:ext cx="1155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/>
              <a:t>FEDOT.Industrial</a:t>
            </a:r>
            <a:r>
              <a:rPr lang="en-US" b="1" dirty="0"/>
              <a:t> – </a:t>
            </a:r>
            <a:r>
              <a:rPr lang="ru-RU" b="1" dirty="0"/>
              <a:t>технология создания моделей промышленных процессов с автоматическим мониторингом эксплуатации, обнаружением аномалий и </a:t>
            </a:r>
            <a:r>
              <a:rPr lang="ru-RU" b="1" dirty="0" err="1"/>
              <a:t>дообучением</a:t>
            </a:r>
            <a:r>
              <a:rPr lang="ru-RU" b="1" dirty="0"/>
              <a:t> при значимых изменениях условий эксплуатации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408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A3739-FB81-4010-8A44-EAE19E9D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075" y="71556"/>
            <a:ext cx="9515475" cy="628329"/>
          </a:xfrm>
        </p:spPr>
        <p:txBody>
          <a:bodyPr/>
          <a:lstStyle/>
          <a:p>
            <a:pPr algn="r"/>
            <a:r>
              <a:rPr lang="en-US" dirty="0">
                <a:cs typeface="Calibri Light"/>
              </a:rPr>
              <a:t>EPDE – </a:t>
            </a:r>
            <a:r>
              <a:rPr lang="en-US" dirty="0" err="1">
                <a:cs typeface="Calibri Light"/>
              </a:rPr>
              <a:t>AutoML</a:t>
            </a:r>
            <a:r>
              <a:rPr lang="en-US" dirty="0">
                <a:cs typeface="Calibri Light"/>
              </a:rPr>
              <a:t> </a:t>
            </a:r>
            <a:r>
              <a:rPr lang="ru-RU" dirty="0">
                <a:cs typeface="Calibri Light"/>
              </a:rPr>
              <a:t>для «физических» моделей</a:t>
            </a:r>
          </a:p>
        </p:txBody>
      </p:sp>
      <p:pic>
        <p:nvPicPr>
          <p:cNvPr id="3" name="Google Shape;69;p14">
            <a:extLst>
              <a:ext uri="{FF2B5EF4-FFF2-40B4-BE49-F238E27FC236}">
                <a16:creationId xmlns:a16="http://schemas.microsoft.com/office/drawing/2014/main" id="{A72D9270-65C3-1955-7686-9879A13BA39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8215" y="81260"/>
            <a:ext cx="1644691" cy="75378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1" name="Номер слайда 21">
            <a:extLst>
              <a:ext uri="{FF2B5EF4-FFF2-40B4-BE49-F238E27FC236}">
                <a16:creationId xmlns:a16="http://schemas.microsoft.com/office/drawing/2014/main" id="{5C2EBBB2-21AF-E5DE-0061-16D074F4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08" y="6423437"/>
            <a:ext cx="278780" cy="365125"/>
          </a:xfrm>
        </p:spPr>
        <p:txBody>
          <a:bodyPr/>
          <a:lstStyle/>
          <a:p>
            <a:fld id="{6F4A58D1-BA21-47B3-8436-F592878A83E3}" type="slidenum">
              <a:rPr lang="en-US" sz="1600" smtClean="0">
                <a:solidFill>
                  <a:schemeClr val="bg1"/>
                </a:solidFill>
              </a:rPr>
              <a:t>22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74DB52-4174-1CD3-EDC5-FC8F03E7A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17445" r="12533" b="6230"/>
          <a:stretch/>
        </p:blipFill>
        <p:spPr>
          <a:xfrm>
            <a:off x="9499775" y="1649671"/>
            <a:ext cx="2186752" cy="1866900"/>
          </a:xfrm>
          <a:prstGeom prst="rect">
            <a:avLst/>
          </a:prstGeom>
        </p:spPr>
      </p:pic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8D60089D-CADD-61C7-45C0-118144ED5E4C}"/>
              </a:ext>
            </a:extLst>
          </p:cNvPr>
          <p:cNvSpPr txBox="1">
            <a:spLocks/>
          </p:cNvSpPr>
          <p:nvPr/>
        </p:nvSpPr>
        <p:spPr>
          <a:xfrm>
            <a:off x="66908" y="6423437"/>
            <a:ext cx="2787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4A58D1-BA21-47B3-8436-F592878A83E3}" type="slidenum">
              <a:rPr lang="en-US" sz="1600" smtClean="0">
                <a:solidFill>
                  <a:schemeClr val="bg1"/>
                </a:solidFill>
              </a:rPr>
              <a:pPr/>
              <a:t>22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02F8C0-CCA3-5D22-83A3-6A25DDE430FB}"/>
              </a:ext>
            </a:extLst>
          </p:cNvPr>
          <p:cNvSpPr txBox="1">
            <a:spLocks/>
          </p:cNvSpPr>
          <p:nvPr/>
        </p:nvSpPr>
        <p:spPr>
          <a:xfrm>
            <a:off x="369003" y="974968"/>
            <a:ext cx="7940868" cy="597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200" b="1" dirty="0">
                <a:cs typeface="Arial" panose="020B0604020202020204" pitchFamily="34" charset="0"/>
              </a:rPr>
              <a:t>Прикладное назначение. </a:t>
            </a:r>
            <a:r>
              <a:rPr lang="ru-RU" sz="2200" dirty="0">
                <a:cs typeface="Arial" panose="020B0604020202020204" pitchFamily="34" charset="0"/>
              </a:rPr>
              <a:t>Автоматическая идентификация структуры данных в виде системы дифференциальных уравнений (</a:t>
            </a:r>
            <a:r>
              <a:rPr lang="en-US" sz="2200" dirty="0">
                <a:cs typeface="Arial" panose="020B0604020202020204" pitchFamily="34" charset="0"/>
              </a:rPr>
              <a:t>ODE/PDE)</a:t>
            </a:r>
            <a:r>
              <a:rPr lang="ru-RU" sz="2200" dirty="0">
                <a:cs typeface="Arial" panose="020B0604020202020204" pitchFamily="34" charset="0"/>
              </a:rPr>
              <a:t> для получения классических моделей, которые могут быть проанализированы с точки зрения инструментов математической физики и интерпретированы с точки зрения прикладной области</a:t>
            </a: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200" b="1" dirty="0">
                <a:cs typeface="Arial" panose="020B0604020202020204" pitchFamily="34" charset="0"/>
              </a:rPr>
              <a:t>Возможности.</a:t>
            </a:r>
            <a:r>
              <a:rPr lang="ru-RU" sz="2200" dirty="0">
                <a:cs typeface="Arial" panose="020B0604020202020204" pitchFamily="34" charset="0"/>
              </a:rPr>
              <a:t> Автоматическое обучение структуры композитных моделей, совмещающих дифференциальные уравнения (ДУ) и модели МО для задач: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dirty="0">
                <a:cs typeface="Arial" panose="020B0604020202020204" pitchFamily="34" charset="0"/>
              </a:rPr>
              <a:t>построения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ru-RU" sz="2200" dirty="0">
                <a:cs typeface="Arial" panose="020B0604020202020204" pitchFamily="34" charset="0"/>
              </a:rPr>
              <a:t>классических математических моделей (потенциально более интерпретируемых и понятных предметным специалистам) с помощью методов машинного обучения в автоматическом режиме по данным;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dirty="0">
                <a:cs typeface="Arial" panose="020B0604020202020204" pitchFamily="34" charset="0"/>
              </a:rPr>
              <a:t>определения связи между признаками в виде системы ДУ.</a:t>
            </a:r>
          </a:p>
          <a:p>
            <a:pPr marL="0" indent="0" algn="just">
              <a:buNone/>
            </a:pPr>
            <a:r>
              <a:rPr lang="ru-RU" sz="2200" b="1" dirty="0">
                <a:cs typeface="Arial"/>
              </a:rPr>
              <a:t>Конкурентные преимущества.</a:t>
            </a:r>
            <a:r>
              <a:rPr lang="ru-RU" sz="2200" dirty="0">
                <a:cs typeface="Arial"/>
              </a:rPr>
              <a:t> Ш</a:t>
            </a:r>
            <a:r>
              <a:rPr lang="ru-RU" sz="2200" dirty="0">
                <a:ea typeface="+mn-lt"/>
                <a:cs typeface="+mn-lt"/>
              </a:rPr>
              <a:t>ирокий класс моделей, независимость от эксперта, который задаёт библиотеку слагаемых, интерпретируемый процесс получения результата.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31452C-7912-6D9A-C9FF-7C9E8FB32ADB}"/>
                  </a:ext>
                </a:extLst>
              </p:cNvPr>
              <p:cNvSpPr txBox="1"/>
              <p:nvPr/>
            </p:nvSpPr>
            <p:spPr>
              <a:xfrm>
                <a:off x="8788588" y="1088035"/>
                <a:ext cx="1576072" cy="4941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16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31452C-7912-6D9A-C9FF-7C9E8FB32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588" y="1088035"/>
                <a:ext cx="1576072" cy="494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276B2E-4A74-0C9F-5DFD-5084AAF00A6F}"/>
                  </a:ext>
                </a:extLst>
              </p:cNvPr>
              <p:cNvSpPr txBox="1"/>
              <p:nvPr/>
            </p:nvSpPr>
            <p:spPr>
              <a:xfrm>
                <a:off x="10469914" y="1047096"/>
                <a:ext cx="16953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>
                    <a:cs typeface="Arial" panose="020B0604020202020204" pitchFamily="34" charset="0"/>
                  </a:rPr>
                  <a:t>одно уравнение (одна функция-признак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ru-RU" sz="1200">
                    <a:cs typeface="Arial" panose="020B0604020202020204" pitchFamily="34" charset="0"/>
                  </a:rPr>
                  <a:t>)</a:t>
                </a:r>
                <a:endParaRPr lang="ru-RU" sz="12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276B2E-4A74-0C9F-5DFD-5084AAF00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914" y="1047096"/>
                <a:ext cx="1695330" cy="646331"/>
              </a:xfrm>
              <a:prstGeom prst="rect">
                <a:avLst/>
              </a:prstGeom>
              <a:blipFill>
                <a:blip r:embed="rId5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4F0340-B8C1-B4DF-1033-18484A744FC9}"/>
                  </a:ext>
                </a:extLst>
              </p:cNvPr>
              <p:cNvSpPr txBox="1"/>
              <p:nvPr/>
            </p:nvSpPr>
            <p:spPr>
              <a:xfrm>
                <a:off x="8483248" y="3890811"/>
                <a:ext cx="2186752" cy="1539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𝜕𝜌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v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𝜕𝜌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v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v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v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v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)+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 dirty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v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16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4F0340-B8C1-B4DF-1033-18484A744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48" y="3890811"/>
                <a:ext cx="2186752" cy="15392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06B8C1-DB80-1ED5-19E1-91C4975C20C0}"/>
                  </a:ext>
                </a:extLst>
              </p:cNvPr>
              <p:cNvSpPr txBox="1"/>
              <p:nvPr/>
            </p:nvSpPr>
            <p:spPr>
              <a:xfrm>
                <a:off x="10593151" y="3967947"/>
                <a:ext cx="1636889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>
                    <a:cs typeface="Arial" panose="020B0604020202020204" pitchFamily="34" charset="0"/>
                  </a:rPr>
                  <a:t>система Эйлера(функции-признаки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v</m:t>
                    </m:r>
                    <m:d>
                      <m:dPr>
                        <m:ctrlPr>
                          <a:rPr lang="en-US" sz="1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12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</m:e>
                    </m:d>
                    <m:r>
                      <a:rPr lang="en-US" sz="12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ru-RU" sz="1200">
                    <a:cs typeface="Arial" panose="020B0604020202020204" pitchFamily="34" charset="0"/>
                  </a:rPr>
                  <a:t>)</a:t>
                </a:r>
                <a:r>
                  <a:rPr lang="en-US" sz="1200">
                    <a:cs typeface="Arial" panose="020B0604020202020204" pitchFamily="34" charset="0"/>
                  </a:rPr>
                  <a:t> +</a:t>
                </a:r>
              </a:p>
              <a:p>
                <a:pPr algn="ctr"/>
                <a:r>
                  <a:rPr lang="ru-RU" sz="1200">
                    <a:cs typeface="Arial" panose="020B0604020202020204" pitchFamily="34" charset="0"/>
                  </a:rPr>
                  <a:t>все признаки взаимосвязаны</a:t>
                </a:r>
                <a:endParaRPr lang="ru-RU" sz="1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06B8C1-DB80-1ED5-19E1-91C4975C2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3151" y="3967947"/>
                <a:ext cx="1636889" cy="1384995"/>
              </a:xfrm>
              <a:prstGeom prst="rect">
                <a:avLst/>
              </a:prstGeom>
              <a:blipFill>
                <a:blip r:embed="rId7"/>
                <a:stretch>
                  <a:fillRect t="-441" b="-26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B632D1E0-B34B-C168-97CB-D49D12903E33}"/>
              </a:ext>
            </a:extLst>
          </p:cNvPr>
          <p:cNvCxnSpPr>
            <a:cxnSpLocks/>
          </p:cNvCxnSpPr>
          <p:nvPr/>
        </p:nvCxnSpPr>
        <p:spPr>
          <a:xfrm>
            <a:off x="10692164" y="3584033"/>
            <a:ext cx="0" cy="2833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8424408-7784-891B-679B-5104DE08DD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t="35532" r="3233" b="24393"/>
          <a:stretch/>
        </p:blipFill>
        <p:spPr>
          <a:xfrm>
            <a:off x="8483248" y="5497541"/>
            <a:ext cx="3528978" cy="12234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B5B79C-80C9-9C3C-7557-9815F8CA145B}"/>
              </a:ext>
            </a:extLst>
          </p:cNvPr>
          <p:cNvSpPr txBox="1"/>
          <p:nvPr/>
        </p:nvSpPr>
        <p:spPr>
          <a:xfrm>
            <a:off x="8560097" y="2026808"/>
            <a:ext cx="10165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>
                <a:cs typeface="Arial" panose="020B0604020202020204" pitchFamily="34" charset="0"/>
              </a:rPr>
              <a:t>численное решение с помощью нейронной сети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398187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729" y="208378"/>
            <a:ext cx="10156197" cy="36317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</a:rPr>
              <a:t>Цифровой полигон: реинжиниринг ЦД и … с помощью ЦД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CED71A-3402-6451-2031-F9CFD10BB99F}"/>
              </a:ext>
            </a:extLst>
          </p:cNvPr>
          <p:cNvSpPr txBox="1"/>
          <p:nvPr/>
        </p:nvSpPr>
        <p:spPr>
          <a:xfrm>
            <a:off x="189073" y="912129"/>
            <a:ext cx="11813853" cy="699404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algn="l"/>
            <a:r>
              <a:rPr lang="ru-RU" b="1" dirty="0"/>
              <a:t>Полигон для оценки качества и реинжиниринга цифровых систем: </a:t>
            </a:r>
            <a:r>
              <a:rPr lang="ru-RU" dirty="0"/>
              <a:t>для объективной оценки точности и границ применимости систем ИИ, создания объясняющих моделей для «коробочных» решений и сторонних ЦД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3CCA7-32DB-A21A-AED5-248782CF3FB9}"/>
              </a:ext>
            </a:extLst>
          </p:cNvPr>
          <p:cNvSpPr txBox="1"/>
          <p:nvPr/>
        </p:nvSpPr>
        <p:spPr>
          <a:xfrm>
            <a:off x="6590446" y="12339144"/>
            <a:ext cx="16301083" cy="1253402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algn="l"/>
            <a:r>
              <a:rPr lang="ru-RU" b="1" dirty="0"/>
              <a:t>Потребители:</a:t>
            </a:r>
            <a:r>
              <a:rPr lang="ru-RU" dirty="0"/>
              <a:t> отечественные разработчики прикладных решений </a:t>
            </a:r>
            <a:br>
              <a:rPr lang="ru-RU" dirty="0"/>
            </a:br>
            <a:r>
              <a:rPr lang="ru-RU" dirty="0"/>
              <a:t>с элементами ИИ </a:t>
            </a:r>
            <a:r>
              <a:rPr lang="ru-RU" b="1" dirty="0">
                <a:solidFill>
                  <a:srgbClr val="076FB9"/>
                </a:solidFill>
              </a:rPr>
              <a:t>– в форме облачного сервиса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4ACDC7-D153-A34E-6E6E-5BEF95060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062" y="1819553"/>
            <a:ext cx="8158864" cy="4515436"/>
          </a:xfrm>
          <a:prstGeom prst="rect">
            <a:avLst/>
          </a:prstGeom>
        </p:spPr>
      </p:pic>
      <p:pic>
        <p:nvPicPr>
          <p:cNvPr id="16" name="Picture 2" descr="Низкая стоимость 4-канальный 720P 1080 Для hd-камеры мобильного MDVR  автомобильный черный ящик корпус видеорегистратора с жестким диском  Регистраторы - купить по выгодной цене | AliExpress">
            <a:extLst>
              <a:ext uri="{FF2B5EF4-FFF2-40B4-BE49-F238E27FC236}">
                <a16:creationId xmlns:a16="http://schemas.microsoft.com/office/drawing/2014/main" id="{5EF8D879-8164-054E-2213-BE7E0E62E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9" y="3826718"/>
            <a:ext cx="3031282" cy="30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9E342FA-D57C-AE83-A78B-91FA40A6EADE}"/>
              </a:ext>
            </a:extLst>
          </p:cNvPr>
          <p:cNvSpPr/>
          <p:nvPr/>
        </p:nvSpPr>
        <p:spPr>
          <a:xfrm>
            <a:off x="3716066" y="3794193"/>
            <a:ext cx="1975554" cy="4648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/>
              <a:t>Честный пример </a:t>
            </a:r>
            <a:br>
              <a:rPr lang="en-US" sz="1700" dirty="0"/>
            </a:br>
            <a:r>
              <a:rPr lang="ru-RU" sz="1700" dirty="0"/>
              <a:t>с </a:t>
            </a:r>
            <a:r>
              <a:rPr lang="en-US" sz="1700" dirty="0"/>
              <a:t>Ali-Express </a:t>
            </a:r>
            <a:r>
              <a:rPr lang="en-US" sz="1700" dirty="0">
                <a:sym typeface="Wingdings" panose="05000000000000000000" pitchFamily="2" charset="2"/>
              </a:rPr>
              <a:t></a:t>
            </a:r>
            <a:endParaRPr lang="ru-RU" sz="17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35624-073D-7AEC-3DF1-660CF802BC83}"/>
              </a:ext>
            </a:extLst>
          </p:cNvPr>
          <p:cNvSpPr txBox="1"/>
          <p:nvPr/>
        </p:nvSpPr>
        <p:spPr>
          <a:xfrm>
            <a:off x="120467" y="1807064"/>
            <a:ext cx="2828106" cy="4138807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marL="285750" indent="-285750" algn="l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/>
              <a:t>объективная оценка точности и границ применимости систем ИИ на синтетических данных;</a:t>
            </a:r>
          </a:p>
          <a:p>
            <a:pPr marL="285750" indent="-285750" algn="l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/>
              <a:t>создание объясняющих моделей для «коробочных» решений с элементами ИИ;</a:t>
            </a:r>
          </a:p>
          <a:p>
            <a:pPr marL="285750" indent="-285750" algn="l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/>
              <a:t>построение «эталонов» с использованием </a:t>
            </a:r>
            <a:r>
              <a:rPr lang="en-US" dirty="0" err="1"/>
              <a:t>AutoML</a:t>
            </a:r>
            <a:r>
              <a:rPr lang="ru-RU" dirty="0"/>
              <a:t>;</a:t>
            </a:r>
            <a:endParaRPr lang="en-US" dirty="0"/>
          </a:p>
          <a:p>
            <a:pPr marL="285750" indent="-285750" algn="l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/>
              <a:t>оценка потенциала развития моделей ИИ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008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8B3696C-17CB-D6B3-65AC-83F9D9AADF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5038" b="34509"/>
          <a:stretch/>
        </p:blipFill>
        <p:spPr>
          <a:xfrm>
            <a:off x="3452896" y="1289798"/>
            <a:ext cx="1085914" cy="1081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36B66-DF20-6BC7-029D-AE81BEF03CE2}"/>
              </a:ext>
            </a:extLst>
          </p:cNvPr>
          <p:cNvSpPr txBox="1"/>
          <p:nvPr/>
        </p:nvSpPr>
        <p:spPr>
          <a:xfrm>
            <a:off x="3097966" y="2631928"/>
            <a:ext cx="1666847" cy="73866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Характеристики реальных личностей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8475F252-B5C6-5EA7-8BD5-3B9BBDE9EC0F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>
            <a:off x="4764813" y="3001260"/>
            <a:ext cx="1509962" cy="13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человек, зеленый, внутренний, рубашка&#10;&#10;Автоматически созданное описание">
            <a:extLst>
              <a:ext uri="{FF2B5EF4-FFF2-40B4-BE49-F238E27FC236}">
                <a16:creationId xmlns:a16="http://schemas.microsoft.com/office/drawing/2014/main" id="{BDFDC4D1-4A15-63F2-AFE9-923335520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49" y="1312671"/>
            <a:ext cx="1081742" cy="10817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FD39A8-12C4-EF75-0240-DA069C20563E}"/>
              </a:ext>
            </a:extLst>
          </p:cNvPr>
          <p:cNvSpPr txBox="1"/>
          <p:nvPr/>
        </p:nvSpPr>
        <p:spPr>
          <a:xfrm>
            <a:off x="6274775" y="2645643"/>
            <a:ext cx="1666847" cy="73866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Синтетические цифровые личности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8B47B55-3BE4-725C-AEC3-9E80C3A936B0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7941622" y="3012228"/>
            <a:ext cx="1323636" cy="27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CBFAB1-C256-A097-FD8C-E8FEB4CB2BC9}"/>
              </a:ext>
            </a:extLst>
          </p:cNvPr>
          <p:cNvSpPr txBox="1"/>
          <p:nvPr/>
        </p:nvSpPr>
        <p:spPr>
          <a:xfrm>
            <a:off x="9265258" y="2858339"/>
            <a:ext cx="1666847" cy="3077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Рексервис</a:t>
            </a:r>
            <a:endParaRPr 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C8EAA9-E9D4-81C3-758E-43BC96882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64" y="5423823"/>
            <a:ext cx="662229" cy="7568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F912E4A-01CE-C833-6895-834DCA126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093" y="5589747"/>
            <a:ext cx="1056771" cy="468223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F1001C8-5067-7300-1BDF-5502D2A1A48E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 flipH="1">
            <a:off x="10098681" y="3166116"/>
            <a:ext cx="1" cy="16498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92D9D9-5D26-CEF6-A605-165A5795E7C0}"/>
              </a:ext>
            </a:extLst>
          </p:cNvPr>
          <p:cNvSpPr txBox="1"/>
          <p:nvPr/>
        </p:nvSpPr>
        <p:spPr>
          <a:xfrm>
            <a:off x="9265257" y="4815947"/>
            <a:ext cx="1666847" cy="5232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Рекомендованный контент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98EA62E-6FA7-48AE-65CB-F12AAD3A617A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>
            <a:off x="7108199" y="3384307"/>
            <a:ext cx="0" cy="15393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9F01F9E-E7CB-C5C9-3897-50D78E375601}"/>
              </a:ext>
            </a:extLst>
          </p:cNvPr>
          <p:cNvSpPr txBox="1"/>
          <p:nvPr/>
        </p:nvSpPr>
        <p:spPr>
          <a:xfrm>
            <a:off x="6274775" y="4923669"/>
            <a:ext cx="1666847" cy="3077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Отклик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108B901-AD0F-7013-1A83-61248D3B6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338" y="5489121"/>
            <a:ext cx="1056772" cy="626235"/>
          </a:xfrm>
          <a:prstGeom prst="rect">
            <a:avLst/>
          </a:prstGeom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5308902-95AB-6B3B-A289-96842C51A0F8}"/>
              </a:ext>
            </a:extLst>
          </p:cNvPr>
          <p:cNvCxnSpPr>
            <a:cxnSpLocks/>
            <a:stCxn id="20" idx="1"/>
            <a:endCxn id="22" idx="3"/>
          </p:cNvCxnSpPr>
          <p:nvPr/>
        </p:nvCxnSpPr>
        <p:spPr>
          <a:xfrm flipH="1">
            <a:off x="7941622" y="5077557"/>
            <a:ext cx="1323635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DCBEAA9-3F02-B393-5AE4-57DA30219A70}"/>
              </a:ext>
            </a:extLst>
          </p:cNvPr>
          <p:cNvSpPr txBox="1"/>
          <p:nvPr/>
        </p:nvSpPr>
        <p:spPr>
          <a:xfrm rot="16200000">
            <a:off x="5972987" y="3691033"/>
            <a:ext cx="1914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Модель отклика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65F96F-48CD-18CB-AA47-508670025378}"/>
              </a:ext>
            </a:extLst>
          </p:cNvPr>
          <p:cNvSpPr txBox="1"/>
          <p:nvPr/>
        </p:nvSpPr>
        <p:spPr>
          <a:xfrm>
            <a:off x="7941622" y="2723178"/>
            <a:ext cx="1390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Атрибуты</a:t>
            </a:r>
            <a:br>
              <a:rPr lang="ru-RU" sz="1400" dirty="0"/>
            </a:br>
            <a:r>
              <a:rPr lang="ru-RU" sz="1400" dirty="0"/>
              <a:t>пользователя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0A49BDA-1A72-0D2C-A532-7003E8836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71" y="1501631"/>
            <a:ext cx="575819" cy="65807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B348FF-9A36-DACC-FB0D-754591F73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05" y="1036576"/>
            <a:ext cx="1056771" cy="46822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B2D83F-62D8-2092-9535-E85DA5674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61" y="2232104"/>
            <a:ext cx="866411" cy="513429"/>
          </a:xfrm>
          <a:prstGeom prst="rect">
            <a:avLst/>
          </a:prstGeom>
        </p:spPr>
      </p:pic>
      <p:pic>
        <p:nvPicPr>
          <p:cNvPr id="31" name="Рисунок 30" descr="Знак одобрения со сплошной заливкой">
            <a:extLst>
              <a:ext uri="{FF2B5EF4-FFF2-40B4-BE49-F238E27FC236}">
                <a16:creationId xmlns:a16="http://schemas.microsoft.com/office/drawing/2014/main" id="{AB7E457A-CBBF-0C99-4352-AD74B830B1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41936" y="1738373"/>
            <a:ext cx="474887" cy="474887"/>
          </a:xfrm>
          <a:prstGeom prst="rect">
            <a:avLst/>
          </a:prstGeom>
        </p:spPr>
      </p:pic>
      <p:pic>
        <p:nvPicPr>
          <p:cNvPr id="32" name="Рисунок 31" descr="Знак одобрения со сплошной заливкой">
            <a:extLst>
              <a:ext uri="{FF2B5EF4-FFF2-40B4-BE49-F238E27FC236}">
                <a16:creationId xmlns:a16="http://schemas.microsoft.com/office/drawing/2014/main" id="{9AD89A2D-C513-319C-7DBE-72E1D430A9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88804" y="1531283"/>
            <a:ext cx="474887" cy="474887"/>
          </a:xfrm>
          <a:prstGeom prst="rect">
            <a:avLst/>
          </a:prstGeom>
        </p:spPr>
      </p:pic>
      <p:pic>
        <p:nvPicPr>
          <p:cNvPr id="33" name="Рисунок 32" descr="Знак одобрения со сплошной заливкой">
            <a:extLst>
              <a:ext uri="{FF2B5EF4-FFF2-40B4-BE49-F238E27FC236}">
                <a16:creationId xmlns:a16="http://schemas.microsoft.com/office/drawing/2014/main" id="{DF58836B-0F5F-6997-B3F7-F4EB1F349C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23237" y="2179040"/>
            <a:ext cx="474887" cy="474887"/>
          </a:xfrm>
          <a:prstGeom prst="rect">
            <a:avLst/>
          </a:prstGeom>
        </p:spPr>
      </p:pic>
      <p:pic>
        <p:nvPicPr>
          <p:cNvPr id="34" name="Рисунок 33" descr="Знак одобрения со сплошной заливкой">
            <a:extLst>
              <a:ext uri="{FF2B5EF4-FFF2-40B4-BE49-F238E27FC236}">
                <a16:creationId xmlns:a16="http://schemas.microsoft.com/office/drawing/2014/main" id="{F5A3A71B-4F16-B073-398E-C80D9B90CC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70105" y="1971950"/>
            <a:ext cx="474887" cy="474887"/>
          </a:xfrm>
          <a:prstGeom prst="rect">
            <a:avLst/>
          </a:prstGeom>
        </p:spPr>
      </p:pic>
      <p:pic>
        <p:nvPicPr>
          <p:cNvPr id="35" name="Рисунок 34" descr="Знак одобрения со сплошной заливкой">
            <a:extLst>
              <a:ext uri="{FF2B5EF4-FFF2-40B4-BE49-F238E27FC236}">
                <a16:creationId xmlns:a16="http://schemas.microsoft.com/office/drawing/2014/main" id="{166F8611-58B7-D459-9F66-672E4510F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90960" y="5489123"/>
            <a:ext cx="474887" cy="474887"/>
          </a:xfrm>
          <a:prstGeom prst="rect">
            <a:avLst/>
          </a:prstGeom>
        </p:spPr>
      </p:pic>
      <p:pic>
        <p:nvPicPr>
          <p:cNvPr id="36" name="Рисунок 35" descr="Знак одобрения со сплошной заливкой">
            <a:extLst>
              <a:ext uri="{FF2B5EF4-FFF2-40B4-BE49-F238E27FC236}">
                <a16:creationId xmlns:a16="http://schemas.microsoft.com/office/drawing/2014/main" id="{87D12949-C689-80EF-69EB-1C30F065D3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37828" y="5282033"/>
            <a:ext cx="474887" cy="474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827F88-850E-5239-36CE-88C6CD966F59}"/>
              </a:ext>
            </a:extLst>
          </p:cNvPr>
          <p:cNvSpPr txBox="1"/>
          <p:nvPr/>
        </p:nvSpPr>
        <p:spPr>
          <a:xfrm>
            <a:off x="8051256" y="1230117"/>
            <a:ext cx="3837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Фреймворк </a:t>
            </a:r>
            <a:r>
              <a:rPr lang="en-US" sz="3200" b="1" dirty="0"/>
              <a:t>Sim4Rec</a:t>
            </a:r>
          </a:p>
          <a:p>
            <a:pPr algn="ctr"/>
            <a:r>
              <a:rPr lang="en-US" sz="3200" b="1" dirty="0"/>
              <a:t>(</a:t>
            </a:r>
            <a:r>
              <a:rPr lang="ru-RU" sz="3200" b="1" dirty="0"/>
              <a:t>ИТМО-Сбер)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1168E5C-28CC-5C63-C658-D9E384E7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729" y="208378"/>
            <a:ext cx="10156197" cy="36317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</a:rPr>
              <a:t>Экзотика ЦД: генеративный дизайн… общества потребления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7AA939-20C6-3A9C-F418-802DC37C204F}"/>
              </a:ext>
            </a:extLst>
          </p:cNvPr>
          <p:cNvSpPr txBox="1"/>
          <p:nvPr/>
        </p:nvSpPr>
        <p:spPr>
          <a:xfrm>
            <a:off x="476313" y="4223084"/>
            <a:ext cx="5243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Генерация популяции цифровых личностей и их откликов на предложения контента, товаров и услуг для тестирования и обучения массовых рекомендательных сервисов</a:t>
            </a:r>
          </a:p>
        </p:txBody>
      </p:sp>
    </p:spTree>
    <p:extLst>
      <p:ext uri="{BB962C8B-B14F-4D97-AF65-F5344CB8AC3E}">
        <p14:creationId xmlns:p14="http://schemas.microsoft.com/office/powerpoint/2010/main" val="2796462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E2FFCF0-A2D0-325B-FEBC-88D2DD476638}"/>
              </a:ext>
            </a:extLst>
          </p:cNvPr>
          <p:cNvSpPr/>
          <p:nvPr/>
        </p:nvSpPr>
        <p:spPr>
          <a:xfrm>
            <a:off x="-42109" y="2141621"/>
            <a:ext cx="4529888" cy="465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algn="just"/>
            <a:endParaRPr lang="ru-RU" sz="2200" b="1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ru-RU" sz="2200" dirty="0">
                <a:solidFill>
                  <a:schemeClr val="tx1"/>
                </a:solidFill>
              </a:rPr>
              <a:t>Тестирование </a:t>
            </a:r>
            <a:r>
              <a:rPr lang="ru-RU" sz="2200" dirty="0" err="1">
                <a:solidFill>
                  <a:schemeClr val="tx1"/>
                </a:solidFill>
              </a:rPr>
              <a:t>рексистемы</a:t>
            </a:r>
            <a:r>
              <a:rPr lang="ru-RU" sz="2200" dirty="0">
                <a:solidFill>
                  <a:schemeClr val="tx1"/>
                </a:solidFill>
              </a:rPr>
              <a:t> в процессе разработки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ru-RU" sz="2200" dirty="0">
                <a:solidFill>
                  <a:schemeClr val="tx1"/>
                </a:solidFill>
              </a:rPr>
              <a:t>Оценка качества </a:t>
            </a:r>
            <a:r>
              <a:rPr lang="ru-RU" sz="2200" dirty="0" err="1">
                <a:solidFill>
                  <a:schemeClr val="tx1"/>
                </a:solidFill>
              </a:rPr>
              <a:t>рексистемы</a:t>
            </a:r>
            <a:r>
              <a:rPr lang="ru-RU" sz="2200" dirty="0">
                <a:solidFill>
                  <a:schemeClr val="tx1"/>
                </a:solidFill>
              </a:rPr>
              <a:t> в различных сценариях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arenR"/>
            </a:pPr>
            <a:r>
              <a:rPr lang="ru-RU" sz="2200" dirty="0" err="1">
                <a:solidFill>
                  <a:schemeClr val="tx1"/>
                </a:solidFill>
              </a:rPr>
              <a:t>Обфускация</a:t>
            </a:r>
            <a:r>
              <a:rPr lang="ru-RU" sz="2200" dirty="0">
                <a:solidFill>
                  <a:schemeClr val="tx1"/>
                </a:solidFill>
              </a:rPr>
              <a:t> критических данных при разработке </a:t>
            </a:r>
            <a:r>
              <a:rPr lang="ru-RU" sz="2200" dirty="0" err="1">
                <a:solidFill>
                  <a:schemeClr val="tx1"/>
                </a:solidFill>
              </a:rPr>
              <a:t>рексистем</a:t>
            </a:r>
            <a:endParaRPr lang="en-US" sz="2200" b="1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ru-RU" sz="2200" dirty="0">
                <a:solidFill>
                  <a:schemeClr val="tx1"/>
                </a:solidFill>
              </a:rPr>
              <a:t>Бенчмаркинг и испытания </a:t>
            </a:r>
            <a:r>
              <a:rPr lang="ru-RU" sz="2200" dirty="0" err="1">
                <a:solidFill>
                  <a:schemeClr val="tx1"/>
                </a:solidFill>
              </a:rPr>
              <a:t>рексистем</a:t>
            </a:r>
            <a:endParaRPr lang="ru-RU" sz="22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ru-RU" sz="2200" dirty="0">
                <a:solidFill>
                  <a:schemeClr val="tx1"/>
                </a:solidFill>
              </a:rPr>
              <a:t>Прогнозирование динамических свойств </a:t>
            </a:r>
            <a:r>
              <a:rPr lang="ru-RU" sz="2200" dirty="0" err="1">
                <a:solidFill>
                  <a:schemeClr val="tx1"/>
                </a:solidFill>
              </a:rPr>
              <a:t>рексистем</a:t>
            </a:r>
            <a:endParaRPr lang="ru-RU" sz="22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ru-RU" sz="2200" dirty="0">
                <a:solidFill>
                  <a:schemeClr val="tx1"/>
                </a:solidFill>
              </a:rPr>
              <a:t>Реинжиниринг существующих </a:t>
            </a:r>
            <a:r>
              <a:rPr lang="ru-RU" sz="2200" dirty="0" err="1">
                <a:solidFill>
                  <a:schemeClr val="tx1"/>
                </a:solidFill>
              </a:rPr>
              <a:t>рексистем</a:t>
            </a:r>
            <a:endParaRPr lang="ru-RU" sz="2200" dirty="0">
              <a:solidFill>
                <a:schemeClr val="tx1"/>
              </a:solidFill>
            </a:endParaRPr>
          </a:p>
          <a:p>
            <a:pPr algn="ctr"/>
            <a:endParaRPr lang="ru-RU" sz="1600" b="1" dirty="0">
              <a:solidFill>
                <a:srgbClr val="67625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000" b="1" dirty="0">
                <a:solidFill>
                  <a:schemeClr val="bg1"/>
                </a:solidFill>
                <a:latin typeface="+mn-lt"/>
              </a:rPr>
              <a:t>Задачи на основе генерации цифровых личностей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B35A480-6D2B-EDB5-BDC0-F9B322151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13" y="920404"/>
            <a:ext cx="9555271" cy="5657370"/>
          </a:xfrm>
          <a:prstGeom prst="rect">
            <a:avLst/>
          </a:prstGeom>
        </p:spPr>
      </p:pic>
      <p:pic>
        <p:nvPicPr>
          <p:cNvPr id="1026" name="Picture 2" descr="Вопросительный знак на красном круге, метафора, вопрос и ответ,  веб-фотографии вопроса, изолированные | Премиум векторы">
            <a:extLst>
              <a:ext uri="{FF2B5EF4-FFF2-40B4-BE49-F238E27FC236}">
                <a16:creationId xmlns:a16="http://schemas.microsoft.com/office/drawing/2014/main" id="{C33AC59F-ECC7-5E0D-684D-3C22807F9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12" y="2126081"/>
            <a:ext cx="470736" cy="4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Вопросительный знак на красном круге, метафора, вопрос и ответ,  веб-фотографии вопроса, изолированные | Премиум векторы">
            <a:extLst>
              <a:ext uri="{FF2B5EF4-FFF2-40B4-BE49-F238E27FC236}">
                <a16:creationId xmlns:a16="http://schemas.microsoft.com/office/drawing/2014/main" id="{90EDF7B7-BF23-621C-EE62-131B3177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607" y="2126081"/>
            <a:ext cx="470736" cy="4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Вопросительный знак на красном круге, метафора, вопрос и ответ,  веб-фотографии вопроса, изолированные | Премиум векторы">
            <a:extLst>
              <a:ext uri="{FF2B5EF4-FFF2-40B4-BE49-F238E27FC236}">
                <a16:creationId xmlns:a16="http://schemas.microsoft.com/office/drawing/2014/main" id="{1329B553-3B39-9E67-090C-9B4B466A0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9" y="5525002"/>
            <a:ext cx="470736" cy="4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Вопросительный знак на красном круге, метафора, вопрос и ответ,  веб-фотографии вопроса, изолированные | Премиум векторы">
            <a:extLst>
              <a:ext uri="{FF2B5EF4-FFF2-40B4-BE49-F238E27FC236}">
                <a16:creationId xmlns:a16="http://schemas.microsoft.com/office/drawing/2014/main" id="{F4B659A7-E443-BA33-152C-E284C85D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13" y="6296514"/>
            <a:ext cx="470736" cy="4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опрос клипарт (69 фото) скачать">
            <a:extLst>
              <a:ext uri="{FF2B5EF4-FFF2-40B4-BE49-F238E27FC236}">
                <a16:creationId xmlns:a16="http://schemas.microsoft.com/office/drawing/2014/main" id="{7B16E24B-2804-A58C-9083-597FA444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57" y="4895896"/>
            <a:ext cx="307975" cy="30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21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633" y="187278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</a:rPr>
              <a:t>Вместо выводов: экосистема открытого кода ИИ от ИТМО 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FAF4A7C-DB02-010E-4DF7-0C95E0316F57}"/>
              </a:ext>
            </a:extLst>
          </p:cNvPr>
          <p:cNvGrpSpPr/>
          <p:nvPr/>
        </p:nvGrpSpPr>
        <p:grpSpPr>
          <a:xfrm>
            <a:off x="1861755" y="5551093"/>
            <a:ext cx="13249499" cy="1192475"/>
            <a:chOff x="415131" y="3020253"/>
            <a:chExt cx="5341990" cy="409505"/>
          </a:xfrm>
          <a:gradFill flip="none" rotWithShape="1">
            <a:gsLst>
              <a:gs pos="0">
                <a:srgbClr val="39689A">
                  <a:shade val="30000"/>
                  <a:satMod val="115000"/>
                </a:srgbClr>
              </a:gs>
              <a:gs pos="50000">
                <a:srgbClr val="39689A">
                  <a:shade val="67500"/>
                  <a:satMod val="115000"/>
                </a:srgbClr>
              </a:gs>
              <a:gs pos="100000">
                <a:srgbClr val="39689A">
                  <a:shade val="100000"/>
                  <a:satMod val="115000"/>
                </a:srgbClr>
              </a:gs>
            </a:gsLst>
            <a:lin ang="10800000" scaled="1"/>
            <a:tileRect/>
          </a:gradFill>
        </p:grpSpPr>
        <p:sp>
          <p:nvSpPr>
            <p:cNvPr id="6" name="Прямоугольник 6">
              <a:extLst>
                <a:ext uri="{FF2B5EF4-FFF2-40B4-BE49-F238E27FC236}">
                  <a16:creationId xmlns:a16="http://schemas.microsoft.com/office/drawing/2014/main" id="{458B1F96-40F4-296D-58F6-913A55E0A0EF}"/>
                </a:ext>
              </a:extLst>
            </p:cNvPr>
            <p:cNvSpPr/>
            <p:nvPr userDrawn="1"/>
          </p:nvSpPr>
          <p:spPr>
            <a:xfrm>
              <a:off x="5484578" y="3020253"/>
              <a:ext cx="272543" cy="409505"/>
            </a:xfrm>
            <a:custGeom>
              <a:avLst/>
              <a:gdLst>
                <a:gd name="connsiteX0" fmla="*/ 0 w 252000"/>
                <a:gd name="connsiteY0" fmla="*/ 0 h 378000"/>
                <a:gd name="connsiteX1" fmla="*/ 252000 w 252000"/>
                <a:gd name="connsiteY1" fmla="*/ 0 h 378000"/>
                <a:gd name="connsiteX2" fmla="*/ 252000 w 252000"/>
                <a:gd name="connsiteY2" fmla="*/ 378000 h 378000"/>
                <a:gd name="connsiteX3" fmla="*/ 0 w 252000"/>
                <a:gd name="connsiteY3" fmla="*/ 378000 h 378000"/>
                <a:gd name="connsiteX4" fmla="*/ 0 w 252000"/>
                <a:gd name="connsiteY4" fmla="*/ 0 h 378000"/>
                <a:gd name="connsiteX0" fmla="*/ 0 w 252000"/>
                <a:gd name="connsiteY0" fmla="*/ 32 h 378032"/>
                <a:gd name="connsiteX1" fmla="*/ 121445 w 252000"/>
                <a:gd name="connsiteY1" fmla="*/ 0 h 378032"/>
                <a:gd name="connsiteX2" fmla="*/ 252000 w 252000"/>
                <a:gd name="connsiteY2" fmla="*/ 32 h 378032"/>
                <a:gd name="connsiteX3" fmla="*/ 252000 w 252000"/>
                <a:gd name="connsiteY3" fmla="*/ 378032 h 378032"/>
                <a:gd name="connsiteX4" fmla="*/ 0 w 252000"/>
                <a:gd name="connsiteY4" fmla="*/ 378032 h 378032"/>
                <a:gd name="connsiteX5" fmla="*/ 0 w 252000"/>
                <a:gd name="connsiteY5" fmla="*/ 32 h 378032"/>
                <a:gd name="connsiteX0" fmla="*/ 0 w 252000"/>
                <a:gd name="connsiteY0" fmla="*/ 32 h 378619"/>
                <a:gd name="connsiteX1" fmla="*/ 121445 w 252000"/>
                <a:gd name="connsiteY1" fmla="*/ 0 h 378619"/>
                <a:gd name="connsiteX2" fmla="*/ 252000 w 252000"/>
                <a:gd name="connsiteY2" fmla="*/ 32 h 378619"/>
                <a:gd name="connsiteX3" fmla="*/ 252000 w 252000"/>
                <a:gd name="connsiteY3" fmla="*/ 378032 h 378619"/>
                <a:gd name="connsiteX4" fmla="*/ 123827 w 252000"/>
                <a:gd name="connsiteY4" fmla="*/ 378619 h 378619"/>
                <a:gd name="connsiteX5" fmla="*/ 0 w 252000"/>
                <a:gd name="connsiteY5" fmla="*/ 378032 h 378619"/>
                <a:gd name="connsiteX6" fmla="*/ 0 w 252000"/>
                <a:gd name="connsiteY6" fmla="*/ 32 h 378619"/>
                <a:gd name="connsiteX0" fmla="*/ 0 w 252000"/>
                <a:gd name="connsiteY0" fmla="*/ 32 h 378619"/>
                <a:gd name="connsiteX1" fmla="*/ 121445 w 252000"/>
                <a:gd name="connsiteY1" fmla="*/ 0 h 378619"/>
                <a:gd name="connsiteX2" fmla="*/ 252000 w 252000"/>
                <a:gd name="connsiteY2" fmla="*/ 32 h 378619"/>
                <a:gd name="connsiteX3" fmla="*/ 123827 w 252000"/>
                <a:gd name="connsiteY3" fmla="*/ 378619 h 378619"/>
                <a:gd name="connsiteX4" fmla="*/ 0 w 252000"/>
                <a:gd name="connsiteY4" fmla="*/ 378032 h 378619"/>
                <a:gd name="connsiteX5" fmla="*/ 0 w 252000"/>
                <a:gd name="connsiteY5" fmla="*/ 32 h 378619"/>
                <a:gd name="connsiteX0" fmla="*/ 0 w 252000"/>
                <a:gd name="connsiteY0" fmla="*/ 378032 h 378619"/>
                <a:gd name="connsiteX1" fmla="*/ 121445 w 252000"/>
                <a:gd name="connsiteY1" fmla="*/ 0 h 378619"/>
                <a:gd name="connsiteX2" fmla="*/ 252000 w 252000"/>
                <a:gd name="connsiteY2" fmla="*/ 32 h 378619"/>
                <a:gd name="connsiteX3" fmla="*/ 123827 w 252000"/>
                <a:gd name="connsiteY3" fmla="*/ 378619 h 378619"/>
                <a:gd name="connsiteX4" fmla="*/ 0 w 252000"/>
                <a:gd name="connsiteY4" fmla="*/ 378032 h 37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" h="378619">
                  <a:moveTo>
                    <a:pt x="0" y="378032"/>
                  </a:moveTo>
                  <a:lnTo>
                    <a:pt x="121445" y="0"/>
                  </a:lnTo>
                  <a:lnTo>
                    <a:pt x="252000" y="32"/>
                  </a:lnTo>
                  <a:lnTo>
                    <a:pt x="123827" y="378619"/>
                  </a:lnTo>
                  <a:lnTo>
                    <a:pt x="0" y="37803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TB Group Book"/>
                <a:ea typeface="+mn-ea"/>
                <a:cs typeface="+mn-cs"/>
              </a:endParaRPr>
            </a:p>
          </p:txBody>
        </p:sp>
        <p:sp>
          <p:nvSpPr>
            <p:cNvPr id="7" name="Прямоугольник 1">
              <a:extLst>
                <a:ext uri="{FF2B5EF4-FFF2-40B4-BE49-F238E27FC236}">
                  <a16:creationId xmlns:a16="http://schemas.microsoft.com/office/drawing/2014/main" id="{CDD88F89-EDD2-153F-4FC7-76B51CB09DCD}"/>
                </a:ext>
              </a:extLst>
            </p:cNvPr>
            <p:cNvSpPr/>
            <p:nvPr userDrawn="1"/>
          </p:nvSpPr>
          <p:spPr>
            <a:xfrm>
              <a:off x="415131" y="3020253"/>
              <a:ext cx="5248035" cy="408747"/>
            </a:xfrm>
            <a:custGeom>
              <a:avLst/>
              <a:gdLst>
                <a:gd name="connsiteX0" fmla="*/ 0 w 4978954"/>
                <a:gd name="connsiteY0" fmla="*/ 0 h 408747"/>
                <a:gd name="connsiteX1" fmla="*/ 4978954 w 4978954"/>
                <a:gd name="connsiteY1" fmla="*/ 0 h 408747"/>
                <a:gd name="connsiteX2" fmla="*/ 4978954 w 4978954"/>
                <a:gd name="connsiteY2" fmla="*/ 408747 h 408747"/>
                <a:gd name="connsiteX3" fmla="*/ 0 w 4978954"/>
                <a:gd name="connsiteY3" fmla="*/ 408747 h 408747"/>
                <a:gd name="connsiteX4" fmla="*/ 0 w 4978954"/>
                <a:gd name="connsiteY4" fmla="*/ 0 h 408747"/>
                <a:gd name="connsiteX0" fmla="*/ 135731 w 5114685"/>
                <a:gd name="connsiteY0" fmla="*/ 0 h 408747"/>
                <a:gd name="connsiteX1" fmla="*/ 5114685 w 5114685"/>
                <a:gd name="connsiteY1" fmla="*/ 0 h 408747"/>
                <a:gd name="connsiteX2" fmla="*/ 5114685 w 5114685"/>
                <a:gd name="connsiteY2" fmla="*/ 408747 h 408747"/>
                <a:gd name="connsiteX3" fmla="*/ 0 w 5114685"/>
                <a:gd name="connsiteY3" fmla="*/ 408747 h 408747"/>
                <a:gd name="connsiteX4" fmla="*/ 135731 w 5114685"/>
                <a:gd name="connsiteY4" fmla="*/ 0 h 408747"/>
                <a:gd name="connsiteX0" fmla="*/ 135731 w 5248035"/>
                <a:gd name="connsiteY0" fmla="*/ 2381 h 411128"/>
                <a:gd name="connsiteX1" fmla="*/ 5248035 w 5248035"/>
                <a:gd name="connsiteY1" fmla="*/ 0 h 411128"/>
                <a:gd name="connsiteX2" fmla="*/ 5114685 w 5248035"/>
                <a:gd name="connsiteY2" fmla="*/ 411128 h 411128"/>
                <a:gd name="connsiteX3" fmla="*/ 0 w 5248035"/>
                <a:gd name="connsiteY3" fmla="*/ 411128 h 411128"/>
                <a:gd name="connsiteX4" fmla="*/ 135731 w 5248035"/>
                <a:gd name="connsiteY4" fmla="*/ 2381 h 411128"/>
                <a:gd name="connsiteX0" fmla="*/ 135731 w 5248035"/>
                <a:gd name="connsiteY0" fmla="*/ 0 h 408747"/>
                <a:gd name="connsiteX1" fmla="*/ 5248035 w 5248035"/>
                <a:gd name="connsiteY1" fmla="*/ 0 h 408747"/>
                <a:gd name="connsiteX2" fmla="*/ 5114685 w 5248035"/>
                <a:gd name="connsiteY2" fmla="*/ 408747 h 408747"/>
                <a:gd name="connsiteX3" fmla="*/ 0 w 5248035"/>
                <a:gd name="connsiteY3" fmla="*/ 408747 h 408747"/>
                <a:gd name="connsiteX4" fmla="*/ 135731 w 5248035"/>
                <a:gd name="connsiteY4" fmla="*/ 0 h 40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035" h="408747">
                  <a:moveTo>
                    <a:pt x="135731" y="0"/>
                  </a:moveTo>
                  <a:lnTo>
                    <a:pt x="5248035" y="0"/>
                  </a:lnTo>
                  <a:lnTo>
                    <a:pt x="5114685" y="408747"/>
                  </a:lnTo>
                  <a:lnTo>
                    <a:pt x="0" y="408747"/>
                  </a:lnTo>
                  <a:lnTo>
                    <a:pt x="1357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TB Group Book"/>
                <a:ea typeface="+mn-ea"/>
                <a:cs typeface="+mn-cs"/>
              </a:endParaRPr>
            </a:p>
          </p:txBody>
        </p:sp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18BA0AD-DDBE-661C-339E-393989C66010}"/>
              </a:ext>
            </a:extLst>
          </p:cNvPr>
          <p:cNvSpPr txBox="1">
            <a:spLocks/>
          </p:cNvSpPr>
          <p:nvPr/>
        </p:nvSpPr>
        <p:spPr>
          <a:xfrm>
            <a:off x="184742" y="1135557"/>
            <a:ext cx="10159394" cy="352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065A"/>
                </a:solidFill>
              </a:rPr>
              <a:t>https://github.com/aimclub</a:t>
            </a:r>
            <a:br>
              <a:rPr lang="ru-RU" sz="2800" dirty="0"/>
            </a:br>
            <a:r>
              <a:rPr lang="en-US" sz="2800" dirty="0">
                <a:solidFill>
                  <a:srgbClr val="00065A"/>
                </a:solidFill>
              </a:rPr>
              <a:t> </a:t>
            </a:r>
            <a:endParaRPr lang="ru-RU" sz="2800" dirty="0">
              <a:solidFill>
                <a:srgbClr val="00065A"/>
              </a:solidFill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23C373E2-E1BC-1BD7-AC70-23339D1769E1}"/>
              </a:ext>
            </a:extLst>
          </p:cNvPr>
          <p:cNvSpPr txBox="1">
            <a:spLocks/>
          </p:cNvSpPr>
          <p:nvPr/>
        </p:nvSpPr>
        <p:spPr>
          <a:xfrm>
            <a:off x="2384879" y="5692668"/>
            <a:ext cx="4782273" cy="86358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solidFill>
                  <a:prstClr val="white"/>
                </a:solidFill>
              </a:rPr>
              <a:t>17 репозиториев (+6 в разработке)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en-US" sz="2000" dirty="0">
                <a:solidFill>
                  <a:prstClr val="white"/>
                </a:solidFill>
              </a:rPr>
              <a:t>&gt; 4 </a:t>
            </a:r>
            <a:r>
              <a:rPr lang="ru-RU" sz="2000" dirty="0">
                <a:solidFill>
                  <a:prstClr val="white"/>
                </a:solidFill>
              </a:rPr>
              <a:t>тыс. лицензий в месяц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&gt; </a:t>
            </a:r>
            <a:r>
              <a:rPr lang="ru-RU" sz="2000" dirty="0">
                <a:solidFill>
                  <a:prstClr val="white"/>
                </a:solidFill>
              </a:rPr>
              <a:t>1080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sz="2000" dirty="0">
                <a:solidFill>
                  <a:prstClr val="white"/>
                </a:solidFill>
              </a:rPr>
              <a:t>«звезд»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CDF922-8290-DA37-DE1E-121C37FD2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77" y="1689428"/>
            <a:ext cx="6736140" cy="3751707"/>
          </a:xfrm>
          <a:prstGeom prst="rect">
            <a:avLst/>
          </a:prstGeom>
        </p:spPr>
      </p:pic>
      <p:graphicFrame>
        <p:nvGraphicFramePr>
          <p:cNvPr id="12" name="Таблица 2">
            <a:extLst>
              <a:ext uri="{FF2B5EF4-FFF2-40B4-BE49-F238E27FC236}">
                <a16:creationId xmlns:a16="http://schemas.microsoft.com/office/drawing/2014/main" id="{E0277897-572E-6B3E-AD7B-A6F6D1286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155307"/>
              </p:ext>
            </p:extLst>
          </p:nvPr>
        </p:nvGraphicFramePr>
        <p:xfrm>
          <a:off x="7103258" y="1324262"/>
          <a:ext cx="4920604" cy="5073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314">
                  <a:extLst>
                    <a:ext uri="{9D8B030D-6E8A-4147-A177-3AD203B41FA5}">
                      <a16:colId xmlns:a16="http://schemas.microsoft.com/office/drawing/2014/main" val="1202211203"/>
                    </a:ext>
                  </a:extLst>
                </a:gridCol>
                <a:gridCol w="3864290">
                  <a:extLst>
                    <a:ext uri="{9D8B030D-6E8A-4147-A177-3AD203B41FA5}">
                      <a16:colId xmlns:a16="http://schemas.microsoft.com/office/drawing/2014/main" val="4103860196"/>
                    </a:ext>
                  </a:extLst>
                </a:gridCol>
              </a:tblGrid>
              <a:tr h="359669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Пакет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538749"/>
                  </a:ext>
                </a:extLst>
              </a:tr>
              <a:tr h="554837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FEDOT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Автоматическое машинное обучение на основе композитных моделей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04115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ASID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Автоматическое машинное обучение на несбалансированных выборках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856044"/>
                  </a:ext>
                </a:extLst>
              </a:tr>
              <a:tr h="359669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GOLEM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Структурное обучение композитных моделей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979702"/>
                  </a:ext>
                </a:extLst>
              </a:tr>
              <a:tr h="497581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iOpt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«Легкая» оптимизация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гиперпараметров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моделей машинного обучения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154125"/>
                  </a:ext>
                </a:extLst>
              </a:tr>
              <a:tr h="480769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SAMPO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Мультикритериальное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планирование производственных процессов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19061"/>
                  </a:ext>
                </a:extLst>
              </a:tr>
              <a:tr h="321051"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EvoGuess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трудоемкости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SAT-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солверов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700867"/>
                  </a:ext>
                </a:extLst>
              </a:tr>
              <a:tr h="359669"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StableGNN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Автономное обучение объяснимых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GNN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216752"/>
                  </a:ext>
                </a:extLst>
              </a:tr>
              <a:tr h="380698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Explain-NNS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Механизмы объяснения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нейросетевых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моделей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различной природы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256594"/>
                  </a:ext>
                </a:extLst>
              </a:tr>
              <a:tr h="525262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GEFEST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Генеративный дизайн пространственных объектов в сплошных средах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591845"/>
                  </a:ext>
                </a:extLst>
              </a:tr>
              <a:tr h="167163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ROSTOK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Генеративный дизайн робототехнических систем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111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38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ИИ как катализатор 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e-Science </a:t>
            </a:r>
            <a:r>
              <a:rPr lang="en-US" sz="3200" b="1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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E2E1C-8BC4-0628-3D8B-2E4C291F424E}"/>
              </a:ext>
            </a:extLst>
          </p:cNvPr>
          <p:cNvSpPr txBox="1"/>
          <p:nvPr/>
        </p:nvSpPr>
        <p:spPr>
          <a:xfrm>
            <a:off x="283028" y="947049"/>
            <a:ext cx="1131025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200" b="1" dirty="0"/>
              <a:t>Поколение </a:t>
            </a:r>
            <a:r>
              <a:rPr lang="en-US" sz="2200" b="1" dirty="0"/>
              <a:t>I</a:t>
            </a:r>
            <a:r>
              <a:rPr lang="ru-RU" sz="2200" dirty="0"/>
              <a:t> - цифровые средства коллективного доступа "в ручном режиме" к разнообразным вычислительным ресурсам, сервисам, ПО, базам данных, библиотекам, лабораторному оборудованию и пр. (90</a:t>
            </a:r>
            <a:r>
              <a:rPr lang="en-US" sz="2200" dirty="0"/>
              <a:t>e</a:t>
            </a:r>
            <a:r>
              <a:rPr lang="ru-RU" sz="2200" dirty="0"/>
              <a:t> ХХ века)</a:t>
            </a:r>
          </a:p>
          <a:p>
            <a:pPr>
              <a:spcBef>
                <a:spcPts val="1200"/>
              </a:spcBef>
            </a:pPr>
            <a:r>
              <a:rPr lang="ru-RU" sz="2200" b="1" dirty="0"/>
              <a:t>Поколение </a:t>
            </a:r>
            <a:r>
              <a:rPr lang="en-US" sz="2200" b="1" dirty="0"/>
              <a:t>II</a:t>
            </a:r>
            <a:r>
              <a:rPr lang="ru-RU" sz="2200" dirty="0"/>
              <a:t> - механизмы бесшовной агломерации объектов коллективного доступа  (в том числе, на основе интеллектуальных технологий), облегчающие процессы взаимодействия между пользователями и совместного использования ресурсов для решения собственных задач (</a:t>
            </a:r>
            <a:r>
              <a:rPr lang="en-US" sz="2200" dirty="0"/>
              <a:t>WMS</a:t>
            </a:r>
            <a:r>
              <a:rPr lang="ru-RU" sz="2200" dirty="0"/>
              <a:t>, семантические сервисы, облачные планировщики и пр.). (2000е)</a:t>
            </a:r>
            <a:endParaRPr lang="ru-RU" sz="2200" b="1" dirty="0"/>
          </a:p>
          <a:p>
            <a:pPr>
              <a:spcBef>
                <a:spcPts val="1200"/>
              </a:spcBef>
            </a:pPr>
            <a:r>
              <a:rPr lang="ru-RU" sz="2200" b="1" dirty="0"/>
              <a:t>Поколение </a:t>
            </a:r>
            <a:r>
              <a:rPr lang="en-US" sz="2200" b="1" dirty="0"/>
              <a:t>III</a:t>
            </a:r>
            <a:r>
              <a:rPr lang="ru-RU" sz="2200" dirty="0"/>
              <a:t> - механизмы, реализующие логику т.н. "4-й парадигмы науки" - автоматизация процессов получения новых знаний на основе данных (извлекаемых или синтезируемых на решениях I и II поколения) (2010е).</a:t>
            </a:r>
          </a:p>
          <a:p>
            <a:pPr>
              <a:spcBef>
                <a:spcPts val="1200"/>
              </a:spcBef>
            </a:pPr>
            <a:r>
              <a:rPr lang="ru-RU" sz="2200" b="1" dirty="0"/>
              <a:t>Поколение </a:t>
            </a:r>
            <a:r>
              <a:rPr lang="en-US" sz="2200" b="1" dirty="0"/>
              <a:t>IV</a:t>
            </a:r>
            <a:r>
              <a:rPr lang="en-US" sz="2200" dirty="0"/>
              <a:t> – </a:t>
            </a:r>
            <a:r>
              <a:rPr lang="ru-RU" sz="2200" dirty="0"/>
              <a:t>механизмы цифровой трансформации научной деятельности посредством  интеллектуальных технологий (2020е).</a:t>
            </a:r>
          </a:p>
          <a:p>
            <a:pPr algn="ctr">
              <a:spcBef>
                <a:spcPts val="2400"/>
              </a:spcBef>
            </a:pPr>
            <a:r>
              <a:rPr lang="ru-RU" sz="4400" b="1" dirty="0">
                <a:solidFill>
                  <a:srgbClr val="FF0000"/>
                </a:solidFill>
              </a:rPr>
              <a:t>А мы сейчас где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0146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Зачем ИИ нужен «модельерам»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?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Робот заменяет концепцию работы человека роботом 3d-рендеринга, удаляя  человека | Премиум Фото">
            <a:extLst>
              <a:ext uri="{FF2B5EF4-FFF2-40B4-BE49-F238E27FC236}">
                <a16:creationId xmlns:a16="http://schemas.microsoft.com/office/drawing/2014/main" id="{CF713E73-B1DD-FB4C-011A-A5B0DE1EF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78" y="2156197"/>
            <a:ext cx="2323316" cy="154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Новые чат-боты и масштабное обновление в ChatGPT | Bluescreen.kz –  IT-портал про технологии, игры, кибербезопасность, казахстанские и мировые  тренды">
            <a:extLst>
              <a:ext uri="{FF2B5EF4-FFF2-40B4-BE49-F238E27FC236}">
                <a16:creationId xmlns:a16="http://schemas.microsoft.com/office/drawing/2014/main" id="{EFD7D972-63D9-7388-A65B-B18857F08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0" y="2173054"/>
            <a:ext cx="3470587" cy="154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Протез мозга: зачем под черепную коробку вживляют чипы и полимеры">
            <a:extLst>
              <a:ext uri="{FF2B5EF4-FFF2-40B4-BE49-F238E27FC236}">
                <a16:creationId xmlns:a16="http://schemas.microsoft.com/office/drawing/2014/main" id="{F43795FE-2C9C-29D2-30C0-6C1C8AB26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28" y="2144316"/>
            <a:ext cx="2728700" cy="154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D34D3-ADDF-C969-529B-9DEF1C67B06B}"/>
              </a:ext>
            </a:extLst>
          </p:cNvPr>
          <p:cNvSpPr txBox="1"/>
          <p:nvPr/>
        </p:nvSpPr>
        <p:spPr>
          <a:xfrm>
            <a:off x="456427" y="3715838"/>
            <a:ext cx="355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Неквалифицированный труд («лаборанты»)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6057B-4EF3-49DE-9251-E28FA8D5BF3A}"/>
              </a:ext>
            </a:extLst>
          </p:cNvPr>
          <p:cNvSpPr txBox="1"/>
          <p:nvPr/>
        </p:nvSpPr>
        <p:spPr>
          <a:xfrm>
            <a:off x="490901" y="1049992"/>
            <a:ext cx="3328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ИИ для воспроизведения базовых когнитивных функций (речь, зрение, </a:t>
            </a:r>
            <a:r>
              <a:rPr lang="en-US" b="1" dirty="0"/>
              <a:t>NLP</a:t>
            </a:r>
            <a:r>
              <a:rPr lang="ru-RU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BA054-1C7C-1CE4-C3DE-8A1F5D4FD22B}"/>
              </a:ext>
            </a:extLst>
          </p:cNvPr>
          <p:cNvSpPr txBox="1"/>
          <p:nvPr/>
        </p:nvSpPr>
        <p:spPr>
          <a:xfrm>
            <a:off x="4153150" y="1048450"/>
            <a:ext cx="391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ИИ для поддержки типовых рабочих процессов с моделями и данными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12950-BA67-1C5D-BEBD-495C24D562BE}"/>
              </a:ext>
            </a:extLst>
          </p:cNvPr>
          <p:cNvSpPr txBox="1"/>
          <p:nvPr/>
        </p:nvSpPr>
        <p:spPr>
          <a:xfrm>
            <a:off x="4437076" y="3695280"/>
            <a:ext cx="355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Линейный персонал («расчетчики»)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2EB6B-5042-1DBB-EE20-5A8D52E76B73}"/>
              </a:ext>
            </a:extLst>
          </p:cNvPr>
          <p:cNvSpPr txBox="1"/>
          <p:nvPr/>
        </p:nvSpPr>
        <p:spPr>
          <a:xfrm>
            <a:off x="7996642" y="999511"/>
            <a:ext cx="4051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ИИ для поддержки креативной деятельности (создание моделей, настройка цифровых двойников)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EE8B3-3FF2-A9CE-EF93-9F0F47CEBF6E}"/>
              </a:ext>
            </a:extLst>
          </p:cNvPr>
          <p:cNvSpPr txBox="1"/>
          <p:nvPr/>
        </p:nvSpPr>
        <p:spPr>
          <a:xfrm>
            <a:off x="8189956" y="3687786"/>
            <a:ext cx="3550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Креативные специалисты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810BC-CAB5-33D1-82BE-46E22B71D72F}"/>
              </a:ext>
            </a:extLst>
          </p:cNvPr>
          <p:cNvSpPr txBox="1"/>
          <p:nvPr/>
        </p:nvSpPr>
        <p:spPr>
          <a:xfrm>
            <a:off x="251951" y="4165336"/>
            <a:ext cx="116394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20C22"/>
                </a:solidFill>
                <a:effectLst/>
                <a:latin typeface="ITCFranklinGothicW10-Bk 862339"/>
              </a:rPr>
              <a:t>Перспективные методы искусственного интеллекта</a:t>
            </a:r>
            <a:r>
              <a:rPr lang="ru-RU" sz="2000" b="0" i="0" dirty="0">
                <a:solidFill>
                  <a:srgbClr val="020C22"/>
                </a:solidFill>
                <a:effectLst/>
                <a:latin typeface="ITCFranklinGothicW10-Bk 862339"/>
              </a:rPr>
              <a:t> - методы, направленные на создание принципиально новой научно-технической продукции, в том числе в целях разработки универсального (сильного) искусственного интеллекта (автономное решение различных задач, автоматический дизайн физических объектов, автоматическое машинное обучение, алгоритмы решения задач на основе данных с частичной разметкой и (или) незначительных объемов данных, обработка информации на основе новых типов вычислительных систем, интерпретируемая обработка данных и др.)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4489F9-B137-7EC3-E0E4-77BD540A1FBC}"/>
              </a:ext>
            </a:extLst>
          </p:cNvPr>
          <p:cNvSpPr txBox="1"/>
          <p:nvPr/>
        </p:nvSpPr>
        <p:spPr>
          <a:xfrm>
            <a:off x="6493503" y="6177004"/>
            <a:ext cx="57982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Указ Президента Российской Федерации от 10.10.2019 г. № 490. </a:t>
            </a:r>
            <a:br>
              <a:rPr lang="ru-RU" sz="1400" b="1" dirty="0"/>
            </a:br>
            <a:r>
              <a:rPr lang="ru-RU" sz="1400" b="1" dirty="0"/>
              <a:t>О развитии искусственного интеллекта в Российской Федерации, п. 5(в)</a:t>
            </a:r>
            <a:r>
              <a:rPr lang="ru-RU" sz="1400" b="0" i="0" dirty="0">
                <a:solidFill>
                  <a:srgbClr val="020C22"/>
                </a:solidFill>
                <a:effectLst/>
                <a:latin typeface="ITCFranklinGothicW10-Bk 862339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63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Какой ИИ нужен «модельерам»: а что есть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?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oogle Shape;69;p14">
            <a:extLst>
              <a:ext uri="{FF2B5EF4-FFF2-40B4-BE49-F238E27FC236}">
                <a16:creationId xmlns:a16="http://schemas.microsoft.com/office/drawing/2014/main" id="{84ED6B87-8D69-DF5D-8216-DC918E5EB36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141" y="182311"/>
            <a:ext cx="1293549" cy="5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31AB5-F260-E557-E0CC-722816DCF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0730" y="6210021"/>
            <a:ext cx="5703214" cy="382137"/>
          </a:xfrm>
        </p:spPr>
        <p:txBody>
          <a:bodyPr>
            <a:noAutofit/>
          </a:bodyPr>
          <a:lstStyle/>
          <a:p>
            <a:pPr marL="0" indent="0">
              <a:buClr>
                <a:srgbClr val="1946BA"/>
              </a:buClr>
              <a:buNone/>
            </a:pPr>
            <a:r>
              <a:rPr lang="en-US" sz="1800" dirty="0">
                <a:solidFill>
                  <a:srgbClr val="FF0000"/>
                </a:solidFill>
              </a:rPr>
              <a:t>* </a:t>
            </a:r>
            <a:r>
              <a:rPr lang="ru-RU" sz="1800" dirty="0">
                <a:solidFill>
                  <a:srgbClr val="FF0000"/>
                </a:solidFill>
              </a:rPr>
              <a:t>В </a:t>
            </a:r>
            <a:r>
              <a:rPr lang="en-US" sz="1800" dirty="0">
                <a:solidFill>
                  <a:srgbClr val="FF0000"/>
                </a:solidFill>
              </a:rPr>
              <a:t>~60% </a:t>
            </a:r>
            <a:r>
              <a:rPr lang="ru-RU" sz="1800" dirty="0">
                <a:solidFill>
                  <a:srgbClr val="FF0000"/>
                </a:solidFill>
              </a:rPr>
              <a:t>заявок РНФ перспективные технологии не звучат в явном виде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B6217-BECB-3F82-AFD7-781A87019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024" y="1485837"/>
            <a:ext cx="5013180" cy="52577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B467C-37C7-3C64-8AAD-90E64458E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730" y="1485837"/>
            <a:ext cx="4795113" cy="4661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00496-16B2-104D-D08C-E373575BE898}"/>
              </a:ext>
            </a:extLst>
          </p:cNvPr>
          <p:cNvSpPr txBox="1"/>
          <p:nvPr/>
        </p:nvSpPr>
        <p:spPr>
          <a:xfrm>
            <a:off x="37873" y="930633"/>
            <a:ext cx="1221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/>
              <a:t>Статистика заявок на проекты РНФ (2022) на распределении перспективных направлений  ИИ от Сбера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EBDACD2-35D4-AA54-247B-1F1D37E54AD6}"/>
              </a:ext>
            </a:extLst>
          </p:cNvPr>
          <p:cNvSpPr/>
          <p:nvPr/>
        </p:nvSpPr>
        <p:spPr>
          <a:xfrm>
            <a:off x="633046" y="2229188"/>
            <a:ext cx="5013180" cy="5086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90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+mn-lt"/>
              </a:rPr>
              <a:t>Генеративный ИИ в восприятии обывателя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enerative Column Design, created with digital manufacturing by Michael Hansmeyer.  In 2010, Michael Hansmeyer generated architectural columns in a project called &quot;Subdivided Columns – A New Order (2010)&quot;. The piece explored how the simple process of repeated subdivision can create elaborate architectural patterns. Rather than designing any columns directly, Hansmeyer designed a process that produced columns automatically. The process could be run again and again with different parameters to create endless permutations, a hallmark of generative design.">
            <a:extLst>
              <a:ext uri="{FF2B5EF4-FFF2-40B4-BE49-F238E27FC236}">
                <a16:creationId xmlns:a16="http://schemas.microsoft.com/office/drawing/2014/main" id="{11DC1A26-167B-0F91-C67F-E7A8FE78B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5184" y="3624276"/>
            <a:ext cx="5097204" cy="3185753"/>
          </a:xfrm>
          <a:prstGeom prst="rect">
            <a:avLst/>
          </a:prstGeom>
          <a:noFill/>
        </p:spPr>
      </p:pic>
      <p:pic>
        <p:nvPicPr>
          <p:cNvPr id="14" name="Picture 2" descr="7 самых известных картин, написанных искусственным интеллектом">
            <a:extLst>
              <a:ext uri="{FF2B5EF4-FFF2-40B4-BE49-F238E27FC236}">
                <a16:creationId xmlns:a16="http://schemas.microsoft.com/office/drawing/2014/main" id="{852F4A5E-288F-4616-E0D0-4CB4D5CBB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84" y="970244"/>
            <a:ext cx="5097204" cy="25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2B91E0-4622-5F89-FBD7-8308EC35E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81" y="970244"/>
            <a:ext cx="5182809" cy="583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02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</a:rPr>
              <a:t>Генеративный ИИ - дальний родственник… Монте-Карло</a:t>
            </a: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B5FF2E-F5CA-17ED-06C1-34F060A6938E}"/>
              </a:ext>
            </a:extLst>
          </p:cNvPr>
          <p:cNvSpPr txBox="1"/>
          <p:nvPr/>
        </p:nvSpPr>
        <p:spPr>
          <a:xfrm>
            <a:off x="1052348" y="1220385"/>
            <a:ext cx="547823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457200" indent="-457200">
              <a:buAutoNum type="arabicParenR"/>
            </a:pPr>
            <a:r>
              <a:rPr lang="ru-RU" sz="2400" dirty="0"/>
              <a:t>Классические методы Монте-Карло генерации выборок для случайных событий, величин и функций</a:t>
            </a:r>
            <a:br>
              <a:rPr lang="ru-RU" sz="2400" dirty="0"/>
            </a:br>
            <a:endParaRPr lang="ru-RU" sz="2400" dirty="0"/>
          </a:p>
          <a:p>
            <a:pPr marL="457200" indent="-457200">
              <a:buAutoNum type="arabicParenR"/>
            </a:pPr>
            <a:endParaRPr lang="ru-RU" sz="2400" dirty="0"/>
          </a:p>
          <a:p>
            <a:pPr marL="457200" indent="-457200">
              <a:buAutoNum type="arabicParenR"/>
            </a:pPr>
            <a:r>
              <a:rPr lang="ru-RU" sz="2400" dirty="0"/>
              <a:t>Методы Монте-Карло для композитных объектов (комплексные сети и пр.)</a:t>
            </a:r>
          </a:p>
          <a:p>
            <a:pPr marL="457200" indent="-457200"/>
            <a:endParaRPr lang="ru-RU" sz="2400" dirty="0"/>
          </a:p>
          <a:p>
            <a:pPr marL="457200" indent="-457200"/>
            <a:endParaRPr lang="ru-RU" sz="2400" dirty="0"/>
          </a:p>
          <a:p>
            <a:pPr marL="457200" indent="-457200"/>
            <a:endParaRPr lang="ru-RU" sz="2400" dirty="0"/>
          </a:p>
          <a:p>
            <a:pPr marL="457200" indent="-457200"/>
            <a:r>
              <a:rPr lang="ru-RU" sz="2400" dirty="0"/>
              <a:t>3)   Привычные генеративные модели</a:t>
            </a:r>
            <a:r>
              <a:rPr lang="en-US" sz="2400" dirty="0"/>
              <a:t> </a:t>
            </a:r>
            <a:r>
              <a:rPr lang="ru-RU" sz="2400" dirty="0"/>
              <a:t>на основе нейросетей</a:t>
            </a:r>
            <a:r>
              <a:rPr lang="en-US" sz="2400" dirty="0"/>
              <a:t> (</a:t>
            </a:r>
            <a:r>
              <a:rPr lang="ru-RU" sz="2400" dirty="0"/>
              <a:t>генератор против дискриминатора)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C160480-ECC0-E578-EF14-D8DAF8D43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9862" y="4715261"/>
            <a:ext cx="4092348" cy="207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6A450B0-4F92-5066-85FC-AFA7ADF7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3545" y="2589261"/>
            <a:ext cx="2314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8ECF427-3F98-FFBA-D60C-648F35C6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4374" y="1220385"/>
            <a:ext cx="3235779" cy="128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722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08E4971-99F2-42BA-8F09-A1D502B58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934" y="336551"/>
            <a:ext cx="1617134" cy="47562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A4689FA-43A0-4952-9EDB-4CCADA84871D}"/>
              </a:ext>
            </a:extLst>
          </p:cNvPr>
          <p:cNvSpPr txBox="1">
            <a:spLocks/>
          </p:cNvSpPr>
          <p:nvPr/>
        </p:nvSpPr>
        <p:spPr>
          <a:xfrm>
            <a:off x="170547" y="1763493"/>
            <a:ext cx="5611162" cy="451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>
                <a:cs typeface="Arial" panose="020B0604020202020204" pitchFamily="34" charset="0"/>
              </a:rPr>
              <a:t>Классика: </a:t>
            </a:r>
            <a:r>
              <a:rPr lang="ru-RU" sz="2400" dirty="0">
                <a:cs typeface="Arial" panose="020B0604020202020204" pitchFamily="34" charset="0"/>
              </a:rPr>
              <a:t>дедуктивное моделирование (обобщение частностей)</a:t>
            </a:r>
            <a:endParaRPr lang="en-US" sz="2400" dirty="0"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2400" dirty="0"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2400" dirty="0"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2400" dirty="0"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ru-RU" sz="2400" b="1" dirty="0"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>
                <a:cs typeface="Arial" panose="020B0604020202020204" pitchFamily="34" charset="0"/>
              </a:rPr>
              <a:t>Предположение:</a:t>
            </a:r>
            <a:r>
              <a:rPr lang="ru-RU" sz="2400" dirty="0">
                <a:cs typeface="Arial" panose="020B0604020202020204" pitchFamily="34" charset="0"/>
              </a:rPr>
              <a:t> все элементы разные, но мы считаем, что в чем-то они одинаковые (однородность)</a:t>
            </a: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FontTx/>
              <a:buChar char="-"/>
            </a:pPr>
            <a:endParaRPr lang="ru-RU" sz="2400" dirty="0"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444" y="215000"/>
            <a:ext cx="9689594" cy="487381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+mn-lt"/>
              </a:rPr>
              <a:t>Генеративная идея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в моделировании: от частного к общему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093" y="832763"/>
            <a:ext cx="1176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Международная терминология </a:t>
            </a:r>
            <a:r>
              <a:rPr lang="ru-RU" sz="2400" dirty="0"/>
              <a:t>(1950е-1990е): </a:t>
            </a:r>
            <a:br>
              <a:rPr lang="en-US" sz="2400" dirty="0"/>
            </a:br>
            <a:r>
              <a:rPr lang="en-US" sz="2400" dirty="0"/>
              <a:t>Generative simulation, generative paradigm, (re)generative statistics</a:t>
            </a: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5943600" y="1649185"/>
            <a:ext cx="8163" cy="4580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4689FA-43A0-4952-9EDB-4CCADA84871D}"/>
              </a:ext>
            </a:extLst>
          </p:cNvPr>
          <p:cNvSpPr txBox="1">
            <a:spLocks/>
          </p:cNvSpPr>
          <p:nvPr/>
        </p:nvSpPr>
        <p:spPr>
          <a:xfrm>
            <a:off x="6130474" y="1845134"/>
            <a:ext cx="5928175" cy="451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>
                <a:cs typeface="Arial" panose="020B0604020202020204" pitchFamily="34" charset="0"/>
              </a:rPr>
              <a:t>Нео-классика: </a:t>
            </a:r>
            <a:r>
              <a:rPr lang="ru-RU" sz="2400" dirty="0">
                <a:cs typeface="Arial" panose="020B0604020202020204" pitchFamily="34" charset="0"/>
              </a:rPr>
              <a:t> генеративное моделирование (объединение частностей)</a:t>
            </a:r>
          </a:p>
          <a:p>
            <a:pPr marL="0" indent="0" algn="ctr">
              <a:lnSpc>
                <a:spcPct val="110000"/>
              </a:lnSpc>
              <a:buNone/>
            </a:pPr>
            <a:endParaRPr lang="ru-RU" sz="2400" dirty="0"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ru-RU" sz="2400" dirty="0"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ru-RU" sz="2400" dirty="0"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ru-RU" sz="2400" dirty="0"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>
                <a:cs typeface="Arial" panose="020B0604020202020204" pitchFamily="34" charset="0"/>
              </a:rPr>
              <a:t>Предположение: </a:t>
            </a:r>
            <a:r>
              <a:rPr lang="ru-RU" sz="2400" dirty="0">
                <a:cs typeface="Arial" panose="020B0604020202020204" pitchFamily="34" charset="0"/>
              </a:rPr>
              <a:t>все элементы уникальны, а общность проявляется через связи между ними</a:t>
            </a:r>
          </a:p>
          <a:p>
            <a:pPr marL="0" indent="0" algn="ctr">
              <a:lnSpc>
                <a:spcPct val="110000"/>
              </a:lnSpc>
              <a:buNone/>
            </a:pPr>
            <a:endParaRPr lang="ru-RU" sz="24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24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FontTx/>
              <a:buChar char="-"/>
            </a:pPr>
            <a:endParaRPr lang="ru-RU" sz="2400" dirty="0">
              <a:cs typeface="Arial" panose="020B0604020202020204" pitchFamily="34" charset="0"/>
            </a:endParaRPr>
          </a:p>
        </p:txBody>
      </p:sp>
      <p:sp>
        <p:nvSpPr>
          <p:cNvPr id="7170" name="AutoShape 2" descr="Линейная регрессия: примеры и вычисление функции потер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263" y="2626997"/>
            <a:ext cx="4502604" cy="227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5356" y="2966358"/>
            <a:ext cx="3802515" cy="201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36764" y="6200682"/>
            <a:ext cx="1169942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600" dirty="0">
                <a:hlinkClick r:id="rId8"/>
              </a:rPr>
              <a:t>Millington</a:t>
            </a:r>
            <a:r>
              <a:rPr lang="ru-RU" sz="1600" dirty="0"/>
              <a:t> </a:t>
            </a:r>
            <a:r>
              <a:rPr lang="en-US" sz="1600" dirty="0"/>
              <a:t>et al. Model histories: Narrative explanation in generative simulation modelling.</a:t>
            </a:r>
            <a:br>
              <a:rPr lang="en-US" sz="1600" dirty="0"/>
            </a:br>
            <a:r>
              <a:rPr lang="en-US" sz="1600" dirty="0"/>
              <a:t> </a:t>
            </a:r>
            <a:r>
              <a:rPr lang="en-US" sz="1600" u="sng" dirty="0" err="1">
                <a:hlinkClick r:id="rId9" tooltip="Go to Geoforum on ScienceDirect"/>
              </a:rPr>
              <a:t>Geoforum</a:t>
            </a:r>
            <a:r>
              <a:rPr lang="en-US" sz="1600" u="sng" dirty="0"/>
              <a:t>, </a:t>
            </a:r>
            <a:r>
              <a:rPr lang="en-US" sz="1600" dirty="0">
                <a:hlinkClick r:id="rId10" tooltip="Go to table of contents for this volume/issue"/>
              </a:rPr>
              <a:t>Volume 43, Issue 6</a:t>
            </a:r>
            <a:r>
              <a:rPr lang="en-US" sz="1600" dirty="0"/>
              <a:t>, November 2012, Pages 1025-1034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7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4" y="-1295"/>
            <a:ext cx="9812786" cy="815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D3109-7FB4-47DE-A262-0718AD411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349" y="215000"/>
            <a:ext cx="9365229" cy="363175"/>
          </a:xfrm>
        </p:spPr>
        <p:txBody>
          <a:bodyPr>
            <a:noAutofit/>
          </a:bodyPr>
          <a:lstStyle/>
          <a:p>
            <a:pPr algn="r"/>
            <a:r>
              <a:rPr lang="ru-RU" sz="3000" b="1" dirty="0">
                <a:solidFill>
                  <a:schemeClr val="bg1"/>
                </a:solidFill>
                <a:latin typeface="+mn-lt"/>
              </a:rPr>
              <a:t>  И зачем это «модельерам»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?</a:t>
            </a:r>
            <a:r>
              <a:rPr lang="ru-RU" sz="3000" b="1" dirty="0">
                <a:solidFill>
                  <a:schemeClr val="bg1"/>
                </a:solidFill>
                <a:latin typeface="+mn-lt"/>
              </a:rPr>
              <a:t> Цифровые двойники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?</a:t>
            </a:r>
            <a:endParaRPr lang="ru-RU" sz="3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FF3395C8-DCFE-ADC8-C865-37CE1DF900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14" y="20859"/>
            <a:ext cx="1566618" cy="68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619ADEA-CEA6-0207-AD13-7EDDBFB4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5996" r="1983" b="25405"/>
          <a:stretch>
            <a:fillRect/>
          </a:stretch>
        </p:blipFill>
        <p:spPr bwMode="auto">
          <a:xfrm>
            <a:off x="232974" y="1837685"/>
            <a:ext cx="4868744" cy="2803589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5293B0-9F2A-77EA-058D-AE5DBE8CE058}"/>
              </a:ext>
            </a:extLst>
          </p:cNvPr>
          <p:cNvSpPr txBox="1"/>
          <p:nvPr/>
        </p:nvSpPr>
        <p:spPr>
          <a:xfrm>
            <a:off x="148698" y="4700269"/>
            <a:ext cx="51227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Цифровой двойник </a:t>
            </a:r>
            <a:r>
              <a:rPr lang="ru-RU" sz="2000" dirty="0"/>
              <a:t>- система, состоящая </a:t>
            </a:r>
            <a:br>
              <a:rPr lang="ru-RU" sz="2000" dirty="0"/>
            </a:br>
            <a:r>
              <a:rPr lang="ru-RU" sz="2000" dirty="0"/>
              <a:t>из цифровой модели изделия и двусторонних информационных связей с изделием (при наличии изделия) и (или) его составными частями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3B47BF-C53B-6666-A21A-8CD2378D573C}"/>
              </a:ext>
            </a:extLst>
          </p:cNvPr>
          <p:cNvSpPr txBox="1"/>
          <p:nvPr/>
        </p:nvSpPr>
        <p:spPr>
          <a:xfrm>
            <a:off x="3270982" y="6236591"/>
            <a:ext cx="2000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ГОСТ Р 57700.37— 2021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652C01-DC86-AF76-93D2-62CADFDCD20C}"/>
              </a:ext>
            </a:extLst>
          </p:cNvPr>
          <p:cNvSpPr txBox="1"/>
          <p:nvPr/>
        </p:nvSpPr>
        <p:spPr>
          <a:xfrm>
            <a:off x="195256" y="995322"/>
            <a:ext cx="51227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/>
              <a:t>Цифровой двойник = модели + данные + механизмы их получения и усвоения</a:t>
            </a:r>
            <a:endParaRPr lang="ru-RU" sz="2200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145B75E-4741-1823-7B1A-52773FA13D27}"/>
              </a:ext>
            </a:extLst>
          </p:cNvPr>
          <p:cNvCxnSpPr>
            <a:cxnSpLocks/>
          </p:cNvCxnSpPr>
          <p:nvPr/>
        </p:nvCxnSpPr>
        <p:spPr>
          <a:xfrm>
            <a:off x="5338917" y="995322"/>
            <a:ext cx="0" cy="5743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3F5EC3A-906C-CB2C-BFEA-AC3A425C26C0}"/>
              </a:ext>
            </a:extLst>
          </p:cNvPr>
          <p:cNvSpPr txBox="1"/>
          <p:nvPr/>
        </p:nvSpPr>
        <p:spPr>
          <a:xfrm>
            <a:off x="5406340" y="956789"/>
            <a:ext cx="65061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Объективно сложные математические модели, эксклюзивные специалисты для их сопровождения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Отсутствие специалистов с компетенциями «на стыке» моделей из разных областей (</a:t>
            </a:r>
            <a:r>
              <a:rPr lang="ru-RU" sz="2000" dirty="0" err="1"/>
              <a:t>мультифизика</a:t>
            </a:r>
            <a:r>
              <a:rPr lang="ru-RU" sz="20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Трудоемкость процесса настройки моделей на основе данных, в т.ч. методом «проб и ошибок»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Чувствительность моделей к изменениям характеристик и условий эксплуатации исходного изделия или объекта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Необходимо иметь полную информацию об изделии для создания моделей цифрового двойника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A5511B-25AB-0E5F-3B12-704BDFCEF6CA}"/>
              </a:ext>
            </a:extLst>
          </p:cNvPr>
          <p:cNvSpPr txBox="1"/>
          <p:nvPr/>
        </p:nvSpPr>
        <p:spPr>
          <a:xfrm>
            <a:off x="5524324" y="4902567"/>
            <a:ext cx="6662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Риски по направлению: </a:t>
            </a:r>
            <a:r>
              <a:rPr lang="ru-RU" sz="2000" dirty="0"/>
              <a:t>стимулирование субъектов деятельности в сфере промышленности осуществлять внедрение результатов интеллектуальной деятельности и освоение производства инновационной промышленной продукции </a:t>
            </a:r>
            <a:r>
              <a:rPr lang="ru-RU" sz="2000" b="1" dirty="0"/>
              <a:t>(ст. 4, п. 2(3) ФЗ «О промышленной политике в РФ»)</a:t>
            </a:r>
          </a:p>
        </p:txBody>
      </p:sp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189F70DF-46FA-13BE-E478-F4C56388AC8C}"/>
              </a:ext>
            </a:extLst>
          </p:cNvPr>
          <p:cNvSpPr/>
          <p:nvPr/>
        </p:nvSpPr>
        <p:spPr>
          <a:xfrm>
            <a:off x="8356015" y="4420301"/>
            <a:ext cx="353958" cy="396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213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43461</TotalTime>
  <Words>1987</Words>
  <Application>Microsoft Office PowerPoint</Application>
  <PresentationFormat>Широкоэкранный</PresentationFormat>
  <Paragraphs>223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ITCFranklinGothicW10-Bk 862339</vt:lpstr>
      <vt:lpstr>VTB Group Book</vt:lpstr>
      <vt:lpstr>Wingdings</vt:lpstr>
      <vt:lpstr>Office Theme</vt:lpstr>
      <vt:lpstr>Презентация PowerPoint</vt:lpstr>
      <vt:lpstr>Вместо персонального представления</vt:lpstr>
      <vt:lpstr>ИИ как катализатор e-Science </vt:lpstr>
      <vt:lpstr>Зачем ИИ нужен «модельерам»?</vt:lpstr>
      <vt:lpstr>Какой ИИ нужен «модельерам»: а что есть?</vt:lpstr>
      <vt:lpstr>Генеративный ИИ в восприятии обывателя</vt:lpstr>
      <vt:lpstr>Генеративный ИИ - дальний родственник… Монте-Карло</vt:lpstr>
      <vt:lpstr>Генеративная идея в моделировании: от частного к общему</vt:lpstr>
      <vt:lpstr>  И зачем это «модельерам»? Цифровые двойники?</vt:lpstr>
      <vt:lpstr>Какие задачи ИИ решает для цифровых двойников</vt:lpstr>
      <vt:lpstr>Генеративный дизайн и его объективные боли</vt:lpstr>
      <vt:lpstr>Генеративный дизайн парков: зонирование</vt:lpstr>
      <vt:lpstr>Генеративный дизайн парков: инфраструктура</vt:lpstr>
      <vt:lpstr>Генеративная технология объяснения проектных решений на основе выявления архитектурного замысла</vt:lpstr>
      <vt:lpstr>Усложняем: учет внешних воздействий </vt:lpstr>
      <vt:lpstr> Примеры Парето-оптимальных конфигураций</vt:lpstr>
      <vt:lpstr>GEFEST: генеративный дизайн объектов в сплошных средах</vt:lpstr>
      <vt:lpstr>Объединяем все вместе: стройка в Арктике</vt:lpstr>
      <vt:lpstr>AutoML как генеративный дизайн… моделей на данных</vt:lpstr>
      <vt:lpstr>Композитный AutoML: FEDOT от ИТМО</vt:lpstr>
      <vt:lpstr>Структурное дообучение моделей ЦД</vt:lpstr>
      <vt:lpstr>EPDE – AutoML для «физических» моделей</vt:lpstr>
      <vt:lpstr>Цифровой полигон: реинжиниринг ЦД и … с помощью ЦД</vt:lpstr>
      <vt:lpstr>Экзотика ЦД: генеративный дизайн… общества потребления</vt:lpstr>
      <vt:lpstr>Задачи на основе генерации цифровых личностей</vt:lpstr>
      <vt:lpstr>Вместо выводов: экосистема открытого кода ИИ от ИТМО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Korolkov</dc:creator>
  <cp:lastModifiedBy>Бухановский Александр Валерьевич</cp:lastModifiedBy>
  <cp:revision>130</cp:revision>
  <dcterms:created xsi:type="dcterms:W3CDTF">2019-09-07T19:15:09Z</dcterms:created>
  <dcterms:modified xsi:type="dcterms:W3CDTF">2023-06-22T05:19:52Z</dcterms:modified>
</cp:coreProperties>
</file>